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78" r:id="rId11"/>
    <p:sldId id="280" r:id="rId12"/>
    <p:sldId id="281" r:id="rId13"/>
    <p:sldId id="283" r:id="rId14"/>
    <p:sldId id="284" r:id="rId15"/>
    <p:sldId id="305" r:id="rId16"/>
    <p:sldId id="285" r:id="rId17"/>
    <p:sldId id="286" r:id="rId18"/>
    <p:sldId id="287" r:id="rId19"/>
    <p:sldId id="288" r:id="rId20"/>
    <p:sldId id="289" r:id="rId21"/>
    <p:sldId id="264" r:id="rId22"/>
    <p:sldId id="290" r:id="rId23"/>
    <p:sldId id="265" r:id="rId24"/>
    <p:sldId id="291" r:id="rId25"/>
    <p:sldId id="266" r:id="rId26"/>
    <p:sldId id="293" r:id="rId27"/>
    <p:sldId id="292" r:id="rId28"/>
    <p:sldId id="267" r:id="rId29"/>
    <p:sldId id="294" r:id="rId30"/>
    <p:sldId id="295" r:id="rId31"/>
    <p:sldId id="296" r:id="rId32"/>
    <p:sldId id="299" r:id="rId33"/>
    <p:sldId id="268" r:id="rId34"/>
    <p:sldId id="297" r:id="rId35"/>
    <p:sldId id="300" r:id="rId36"/>
    <p:sldId id="301" r:id="rId37"/>
  </p:sldIdLst>
  <p:sldSz cx="10655300" cy="7562850"/>
  <p:notesSz cx="10655300" cy="7562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E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‹nº›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4E9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‹nº›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4E9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‹nº›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5328285" cy="7560309"/>
          </a:xfrm>
          <a:custGeom>
            <a:avLst/>
            <a:gdLst/>
            <a:ahLst/>
            <a:cxnLst/>
            <a:rect l="l" t="t" r="r" b="b"/>
            <a:pathLst>
              <a:path w="5328285" h="7560309">
                <a:moveTo>
                  <a:pt x="5328005" y="0"/>
                </a:moveTo>
                <a:lnTo>
                  <a:pt x="0" y="0"/>
                </a:lnTo>
                <a:lnTo>
                  <a:pt x="0" y="7559992"/>
                </a:lnTo>
                <a:lnTo>
                  <a:pt x="5328005" y="7559992"/>
                </a:lnTo>
                <a:lnTo>
                  <a:pt x="5328005" y="0"/>
                </a:lnTo>
                <a:close/>
              </a:path>
            </a:pathLst>
          </a:custGeom>
          <a:solidFill>
            <a:srgbClr val="ADC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4E9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‹nº›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‹nº›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000"/>
            <a:lum/>
          </a:blip>
          <a:srcRect/>
          <a:stretch>
            <a:fillRect l="10000" t="4000" r="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4637402" y="2590805"/>
            <a:ext cx="14608805" cy="1618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04E9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83570" y="7278078"/>
            <a:ext cx="125095" cy="145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‹nº›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/>
          </p:cNvSpPr>
          <p:nvPr/>
        </p:nvSpPr>
        <p:spPr>
          <a:xfrm>
            <a:off x="603250" y="522620"/>
            <a:ext cx="9372600" cy="104900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spcBef>
                <a:spcPts val="100"/>
              </a:spcBef>
            </a:pPr>
            <a:r>
              <a:rPr lang="pt-BR" sz="3200" kern="0" spc="10" dirty="0" smtClean="0">
                <a:solidFill>
                  <a:srgbClr val="004E96"/>
                </a:solidFill>
              </a:rPr>
              <a:t>Manual</a:t>
            </a:r>
            <a:r>
              <a:rPr lang="pt-BR" sz="3200" kern="0" spc="-114" dirty="0">
                <a:solidFill>
                  <a:srgbClr val="004E96"/>
                </a:solidFill>
              </a:rPr>
              <a:t> </a:t>
            </a:r>
            <a:r>
              <a:rPr lang="pt-BR" sz="3200" kern="0" spc="-114" dirty="0" smtClean="0">
                <a:solidFill>
                  <a:srgbClr val="004E96"/>
                </a:solidFill>
              </a:rPr>
              <a:t>para</a:t>
            </a:r>
            <a:r>
              <a:rPr lang="pt-BR" sz="3200" kern="0" spc="-35" dirty="0" smtClean="0">
                <a:solidFill>
                  <a:srgbClr val="004E96"/>
                </a:solidFill>
              </a:rPr>
              <a:t> </a:t>
            </a:r>
            <a:r>
              <a:rPr lang="pt-BR" sz="3200" kern="0" spc="-75" dirty="0" smtClean="0">
                <a:solidFill>
                  <a:srgbClr val="004E96"/>
                </a:solidFill>
              </a:rPr>
              <a:t>Utilização</a:t>
            </a:r>
            <a:r>
              <a:rPr lang="pt-BR" sz="3200" kern="0" spc="-114" dirty="0" smtClean="0">
                <a:solidFill>
                  <a:srgbClr val="004E96"/>
                </a:solidFill>
              </a:rPr>
              <a:t> </a:t>
            </a:r>
            <a:r>
              <a:rPr lang="pt-BR" sz="3200" kern="0" spc="-60" dirty="0" smtClean="0">
                <a:solidFill>
                  <a:srgbClr val="004E96"/>
                </a:solidFill>
              </a:rPr>
              <a:t>de</a:t>
            </a:r>
            <a:r>
              <a:rPr lang="pt-BR" sz="3200" kern="0" spc="-170" dirty="0" smtClean="0">
                <a:solidFill>
                  <a:srgbClr val="004E96"/>
                </a:solidFill>
              </a:rPr>
              <a:t> </a:t>
            </a:r>
            <a:r>
              <a:rPr lang="pt-BR" sz="3200" kern="0" spc="-60" dirty="0" smtClean="0">
                <a:solidFill>
                  <a:srgbClr val="004E96"/>
                </a:solidFill>
              </a:rPr>
              <a:t>Big Bags</a:t>
            </a:r>
            <a:r>
              <a:rPr lang="pt-BR" sz="3200" kern="0" spc="-170" dirty="0" smtClean="0">
                <a:solidFill>
                  <a:srgbClr val="004E96"/>
                </a:solidFill>
              </a:rPr>
              <a:t> </a:t>
            </a:r>
            <a:endParaRPr lang="pt-BR" sz="3200" kern="0" spc="-100" dirty="0" smtClean="0">
              <a:solidFill>
                <a:srgbClr val="004E96"/>
              </a:solidFill>
            </a:endParaRPr>
          </a:p>
          <a:p>
            <a:pPr algn="ctr">
              <a:spcBef>
                <a:spcPts val="425"/>
              </a:spcBef>
            </a:pPr>
            <a:r>
              <a:rPr lang="pt-BR" sz="3200" kern="0" spc="-30" dirty="0" smtClean="0">
                <a:solidFill>
                  <a:srgbClr val="004E96"/>
                </a:solidFill>
              </a:rPr>
              <a:t>produtos</a:t>
            </a:r>
            <a:r>
              <a:rPr lang="pt-BR" sz="3200" kern="0" spc="-85" dirty="0" smtClean="0">
                <a:solidFill>
                  <a:srgbClr val="004E96"/>
                </a:solidFill>
              </a:rPr>
              <a:t> </a:t>
            </a:r>
            <a:r>
              <a:rPr lang="pt-BR" sz="3200" kern="0" spc="-15" dirty="0" smtClean="0">
                <a:solidFill>
                  <a:srgbClr val="004E96"/>
                </a:solidFill>
              </a:rPr>
              <a:t>não</a:t>
            </a:r>
            <a:r>
              <a:rPr lang="pt-BR" sz="3200" kern="0" spc="-90" dirty="0" smtClean="0">
                <a:solidFill>
                  <a:srgbClr val="004E96"/>
                </a:solidFill>
              </a:rPr>
              <a:t> </a:t>
            </a:r>
            <a:r>
              <a:rPr lang="pt-BR" sz="3200" kern="0" spc="-10" dirty="0" smtClean="0">
                <a:solidFill>
                  <a:srgbClr val="004E96"/>
                </a:solidFill>
              </a:rPr>
              <a:t>perigosos</a:t>
            </a:r>
            <a:endParaRPr lang="pt-BR" sz="3200" kern="0" dirty="0">
              <a:solidFill>
                <a:srgbClr val="004E96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0" y="1800225"/>
            <a:ext cx="5257800" cy="53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49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250" y="1343025"/>
            <a:ext cx="4114800" cy="5720230"/>
          </a:xfrm>
          <a:prstGeom prst="rect">
            <a:avLst/>
          </a:prstGeom>
        </p:spPr>
      </p:pic>
      <p:sp>
        <p:nvSpPr>
          <p:cNvPr id="8" name="object 21"/>
          <p:cNvSpPr txBox="1"/>
          <p:nvPr/>
        </p:nvSpPr>
        <p:spPr>
          <a:xfrm>
            <a:off x="527050" y="518314"/>
            <a:ext cx="3810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0" dirty="0">
                <a:solidFill>
                  <a:srgbClr val="004E96"/>
                </a:solidFill>
                <a:latin typeface="Trebuchet MS"/>
                <a:cs typeface="Trebuchet MS"/>
              </a:rPr>
              <a:t>4.2.  </a:t>
            </a:r>
            <a:r>
              <a:rPr sz="2800" b="1" spc="-1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145" dirty="0">
                <a:solidFill>
                  <a:srgbClr val="004E96"/>
                </a:solidFill>
                <a:latin typeface="Trebuchet MS"/>
                <a:cs typeface="Trebuchet MS"/>
              </a:rPr>
              <a:t>T</a:t>
            </a:r>
            <a:r>
              <a:rPr sz="2800" b="1" spc="-10" dirty="0">
                <a:solidFill>
                  <a:srgbClr val="004E96"/>
                </a:solidFill>
                <a:latin typeface="Trebuchet MS"/>
                <a:cs typeface="Trebuchet MS"/>
              </a:rPr>
              <a:t>ipos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004E96"/>
                </a:solidFill>
                <a:latin typeface="Trebuchet MS"/>
                <a:cs typeface="Trebuchet MS"/>
              </a:rPr>
              <a:t>Alças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89250" y="3190241"/>
            <a:ext cx="1752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De Estiva (4+2)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451350" y="1343025"/>
            <a:ext cx="1752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Abraçadas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942330" y="1069938"/>
            <a:ext cx="1752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De Estiva (4+4)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079750" y="1343025"/>
            <a:ext cx="1752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Espalmadas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89450" y="3249968"/>
            <a:ext cx="1752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De Estiva (4+1)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470650" y="3173768"/>
            <a:ext cx="1752600" cy="5314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De Estiva em “X”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969260" y="5098789"/>
            <a:ext cx="1752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4E96"/>
                </a:solidFill>
              </a:rPr>
              <a:t>2</a:t>
            </a:r>
            <a:r>
              <a:rPr lang="pt-BR" b="1" dirty="0" smtClean="0">
                <a:solidFill>
                  <a:srgbClr val="004E96"/>
                </a:solidFill>
              </a:rPr>
              <a:t> Alças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451350" y="5096884"/>
            <a:ext cx="1752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2 Alças Tubulares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942330" y="5076825"/>
            <a:ext cx="1752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2 Alças Paredes</a:t>
            </a:r>
            <a:endParaRPr lang="pt-BR" b="1" dirty="0">
              <a:solidFill>
                <a:srgbClr val="004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0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/>
          <p:nvPr/>
        </p:nvSpPr>
        <p:spPr>
          <a:xfrm>
            <a:off x="366250" y="144184"/>
            <a:ext cx="372491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</a:pPr>
            <a:r>
              <a:rPr sz="2400" b="1" spc="-100" dirty="0">
                <a:solidFill>
                  <a:srgbClr val="004E96"/>
                </a:solidFill>
                <a:latin typeface="Trebuchet MS"/>
                <a:cs typeface="Trebuchet MS"/>
              </a:rPr>
              <a:t>4.3.  </a:t>
            </a:r>
            <a:r>
              <a:rPr sz="2400" b="1" spc="-1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b="1" spc="-145" dirty="0">
                <a:solidFill>
                  <a:srgbClr val="004E96"/>
                </a:solidFill>
                <a:latin typeface="Trebuchet MS"/>
                <a:cs typeface="Trebuchet MS"/>
              </a:rPr>
              <a:t>T</a:t>
            </a:r>
            <a:r>
              <a:rPr sz="2400" b="1" spc="-10" dirty="0">
                <a:solidFill>
                  <a:srgbClr val="004E96"/>
                </a:solidFill>
                <a:latin typeface="Trebuchet MS"/>
                <a:cs typeface="Trebuchet MS"/>
              </a:rPr>
              <a:t>ipos</a:t>
            </a:r>
            <a:r>
              <a:rPr sz="2400" b="1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b="1" spc="30" dirty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sz="2400" b="1" spc="-45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400" b="1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b="1" spc="-180" dirty="0">
                <a:solidFill>
                  <a:srgbClr val="004E96"/>
                </a:solidFill>
                <a:latin typeface="Trebuchet MS"/>
                <a:cs typeface="Trebuchet MS"/>
              </a:rPr>
              <a:t>T</a:t>
            </a:r>
            <a:r>
              <a:rPr sz="2400" b="1" spc="-10" dirty="0">
                <a:solidFill>
                  <a:srgbClr val="004E96"/>
                </a:solidFill>
                <a:latin typeface="Trebuchet MS"/>
                <a:cs typeface="Trebuchet MS"/>
              </a:rPr>
              <a:t>ampas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1248" y="519928"/>
            <a:ext cx="5913613" cy="6776615"/>
          </a:xfrm>
          <a:prstGeom prst="rect">
            <a:avLst/>
          </a:prstGeom>
        </p:spPr>
      </p:pic>
      <p:sp>
        <p:nvSpPr>
          <p:cNvPr id="5" name="object 17"/>
          <p:cNvSpPr txBox="1"/>
          <p:nvPr/>
        </p:nvSpPr>
        <p:spPr>
          <a:xfrm>
            <a:off x="335837" y="3848461"/>
            <a:ext cx="328499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</a:pPr>
            <a:r>
              <a:rPr sz="2400" b="1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4.</a:t>
            </a:r>
            <a:r>
              <a:rPr lang="pt-BR" sz="2400" b="1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4</a:t>
            </a:r>
            <a:r>
              <a:rPr sz="2400" b="1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.  </a:t>
            </a:r>
            <a:r>
              <a:rPr sz="2400" b="1" spc="-1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b="1" spc="-145" dirty="0">
                <a:solidFill>
                  <a:srgbClr val="004E96"/>
                </a:solidFill>
                <a:latin typeface="Trebuchet MS"/>
                <a:cs typeface="Trebuchet MS"/>
              </a:rPr>
              <a:t>T</a:t>
            </a:r>
            <a:r>
              <a:rPr sz="2400" b="1" spc="-10" dirty="0">
                <a:solidFill>
                  <a:srgbClr val="004E96"/>
                </a:solidFill>
                <a:latin typeface="Trebuchet MS"/>
                <a:cs typeface="Trebuchet MS"/>
              </a:rPr>
              <a:t>ipos</a:t>
            </a:r>
            <a:r>
              <a:rPr sz="2400" b="1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b="1" spc="30" dirty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sz="2400" b="1" spc="-45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400" b="1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400" b="1" spc="-180" dirty="0" smtClean="0">
                <a:solidFill>
                  <a:srgbClr val="004E96"/>
                </a:solidFill>
                <a:latin typeface="Trebuchet MS"/>
                <a:cs typeface="Trebuchet MS"/>
              </a:rPr>
              <a:t>Fundos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37609" y="358003"/>
            <a:ext cx="1752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Aberto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912855" y="329428"/>
            <a:ext cx="1752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Saia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481319" y="2279941"/>
            <a:ext cx="2253473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Válvula de Carga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651250" y="4033705"/>
            <a:ext cx="1752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Fechado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303255" y="4060772"/>
            <a:ext cx="23622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Válvula de Descarga</a:t>
            </a:r>
            <a:endParaRPr lang="pt-BR" b="1" dirty="0">
              <a:solidFill>
                <a:srgbClr val="004E96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67544" y="5574643"/>
            <a:ext cx="308102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4E96"/>
                </a:solidFill>
              </a:rPr>
              <a:t>Válvula de Descarga E Flap</a:t>
            </a:r>
            <a:endParaRPr lang="pt-BR" b="1" dirty="0">
              <a:solidFill>
                <a:srgbClr val="004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7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982" y="1571625"/>
            <a:ext cx="5562600" cy="3657600"/>
          </a:xfrm>
          <a:prstGeom prst="rect">
            <a:avLst/>
          </a:prstGeom>
        </p:spPr>
      </p:pic>
      <p:sp>
        <p:nvSpPr>
          <p:cNvPr id="3" name="object 14"/>
          <p:cNvSpPr txBox="1"/>
          <p:nvPr/>
        </p:nvSpPr>
        <p:spPr>
          <a:xfrm>
            <a:off x="3261043" y="1280160"/>
            <a:ext cx="3110616" cy="291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60" dirty="0" err="1" smtClean="0">
                <a:solidFill>
                  <a:srgbClr val="004E96"/>
                </a:solidFill>
                <a:cs typeface="Trebuchet MS"/>
              </a:rPr>
              <a:t>Válvula</a:t>
            </a:r>
            <a:r>
              <a:rPr b="1" spc="-60" dirty="0" smtClean="0">
                <a:solidFill>
                  <a:srgbClr val="004E96"/>
                </a:solidFill>
                <a:cs typeface="Trebuchet MS"/>
              </a:rPr>
              <a:t> </a:t>
            </a:r>
            <a:r>
              <a:rPr b="1" spc="-80" dirty="0">
                <a:solidFill>
                  <a:srgbClr val="004E96"/>
                </a:solidFill>
                <a:cs typeface="Trebuchet MS"/>
              </a:rPr>
              <a:t>de</a:t>
            </a:r>
            <a:r>
              <a:rPr b="1" spc="-60" dirty="0">
                <a:solidFill>
                  <a:srgbClr val="004E96"/>
                </a:solidFill>
                <a:cs typeface="Trebuchet MS"/>
              </a:rPr>
              <a:t> Descarga </a:t>
            </a:r>
            <a:r>
              <a:rPr b="1" spc="-95" dirty="0">
                <a:solidFill>
                  <a:srgbClr val="004E96"/>
                </a:solidFill>
                <a:cs typeface="Trebuchet MS"/>
              </a:rPr>
              <a:t>e</a:t>
            </a:r>
            <a:r>
              <a:rPr b="1" spc="-90" dirty="0">
                <a:solidFill>
                  <a:srgbClr val="004E96"/>
                </a:solidFill>
                <a:cs typeface="Trebuchet MS"/>
              </a:rPr>
              <a:t> </a:t>
            </a:r>
            <a:r>
              <a:rPr b="1" spc="-55" dirty="0">
                <a:solidFill>
                  <a:srgbClr val="004E96"/>
                </a:solidFill>
                <a:cs typeface="Trebuchet MS"/>
              </a:rPr>
              <a:t>“Flap”</a:t>
            </a:r>
            <a:r>
              <a:rPr b="1" spc="-140" dirty="0">
                <a:solidFill>
                  <a:srgbClr val="004E96"/>
                </a:solidFill>
                <a:cs typeface="Trebuchet MS"/>
              </a:rPr>
              <a:t> </a:t>
            </a:r>
            <a:r>
              <a:rPr b="1" spc="-195" dirty="0">
                <a:solidFill>
                  <a:srgbClr val="004E96"/>
                </a:solidFill>
                <a:cs typeface="Trebuchet MS"/>
              </a:rPr>
              <a:t>T</a:t>
            </a:r>
            <a:r>
              <a:rPr b="1" spc="-70" dirty="0">
                <a:solidFill>
                  <a:srgbClr val="004E96"/>
                </a:solidFill>
                <a:cs typeface="Trebuchet MS"/>
              </a:rPr>
              <a:t>otal</a:t>
            </a:r>
            <a:endParaRPr b="1" dirty="0">
              <a:solidFill>
                <a:srgbClr val="004E96"/>
              </a:solidFill>
              <a:cs typeface="Trebuchet MS"/>
            </a:endParaRPr>
          </a:p>
        </p:txBody>
      </p:sp>
      <p:sp>
        <p:nvSpPr>
          <p:cNvPr id="4" name="object 13"/>
          <p:cNvSpPr txBox="1"/>
          <p:nvPr/>
        </p:nvSpPr>
        <p:spPr>
          <a:xfrm>
            <a:off x="2202828" y="3266874"/>
            <a:ext cx="30214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spc="-60" dirty="0" err="1" smtClean="0">
                <a:solidFill>
                  <a:srgbClr val="004E96"/>
                </a:solidFill>
                <a:cs typeface="Trebuchet MS"/>
              </a:rPr>
              <a:t>Válvula</a:t>
            </a:r>
            <a:r>
              <a:rPr b="1" spc="-60" dirty="0" smtClean="0">
                <a:solidFill>
                  <a:srgbClr val="004E96"/>
                </a:solidFill>
                <a:cs typeface="Trebuchet MS"/>
              </a:rPr>
              <a:t> </a:t>
            </a:r>
            <a:r>
              <a:rPr b="1" spc="-80" dirty="0">
                <a:solidFill>
                  <a:srgbClr val="004E96"/>
                </a:solidFill>
                <a:cs typeface="Trebuchet MS"/>
              </a:rPr>
              <a:t>de</a:t>
            </a:r>
            <a:r>
              <a:rPr b="1" spc="-60" dirty="0">
                <a:solidFill>
                  <a:srgbClr val="004E96"/>
                </a:solidFill>
                <a:cs typeface="Trebuchet MS"/>
              </a:rPr>
              <a:t> Descarga</a:t>
            </a:r>
            <a:endParaRPr b="1" dirty="0">
              <a:solidFill>
                <a:srgbClr val="004E96"/>
              </a:solidFill>
              <a:cs typeface="Trebuchet MS"/>
            </a:endParaRPr>
          </a:p>
          <a:p>
            <a:pPr marL="3810" algn="ctr">
              <a:lnSpc>
                <a:spcPct val="100000"/>
              </a:lnSpc>
            </a:pPr>
            <a:r>
              <a:rPr b="1" spc="-95" dirty="0">
                <a:solidFill>
                  <a:srgbClr val="004E96"/>
                </a:solidFill>
                <a:cs typeface="Trebuchet MS"/>
              </a:rPr>
              <a:t>e</a:t>
            </a:r>
            <a:r>
              <a:rPr b="1" spc="-90" dirty="0">
                <a:solidFill>
                  <a:srgbClr val="004E96"/>
                </a:solidFill>
                <a:cs typeface="Trebuchet MS"/>
              </a:rPr>
              <a:t> </a:t>
            </a:r>
            <a:r>
              <a:rPr b="1" spc="-55" dirty="0">
                <a:solidFill>
                  <a:srgbClr val="004E96"/>
                </a:solidFill>
                <a:cs typeface="Trebuchet MS"/>
              </a:rPr>
              <a:t>“Flap”</a:t>
            </a:r>
            <a:r>
              <a:rPr b="1" spc="-90" dirty="0">
                <a:solidFill>
                  <a:srgbClr val="004E96"/>
                </a:solidFill>
                <a:cs typeface="Trebuchet MS"/>
              </a:rPr>
              <a:t> </a:t>
            </a:r>
            <a:r>
              <a:rPr b="1" spc="-95" dirty="0">
                <a:solidFill>
                  <a:srgbClr val="004E96"/>
                </a:solidFill>
                <a:cs typeface="Trebuchet MS"/>
              </a:rPr>
              <a:t>em</a:t>
            </a:r>
            <a:r>
              <a:rPr b="1" spc="-90" dirty="0">
                <a:solidFill>
                  <a:srgbClr val="004E96"/>
                </a:solidFill>
                <a:cs typeface="Trebuchet MS"/>
              </a:rPr>
              <a:t> </a:t>
            </a:r>
            <a:r>
              <a:rPr b="1" spc="-25" dirty="0">
                <a:solidFill>
                  <a:srgbClr val="004E96"/>
                </a:solidFill>
                <a:cs typeface="Trebuchet MS"/>
              </a:rPr>
              <a:t>“X”</a:t>
            </a:r>
            <a:endParaRPr b="1" dirty="0">
              <a:solidFill>
                <a:srgbClr val="004E96"/>
              </a:solidFill>
              <a:cs typeface="Trebuchet MS"/>
            </a:endParaRPr>
          </a:p>
        </p:txBody>
      </p:sp>
      <p:sp>
        <p:nvSpPr>
          <p:cNvPr id="5" name="object 15"/>
          <p:cNvSpPr txBox="1"/>
          <p:nvPr/>
        </p:nvSpPr>
        <p:spPr>
          <a:xfrm>
            <a:off x="5403850" y="3062203"/>
            <a:ext cx="1828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algn="ctr">
              <a:lnSpc>
                <a:spcPct val="100000"/>
              </a:lnSpc>
              <a:spcBef>
                <a:spcPts val="100"/>
              </a:spcBef>
            </a:pPr>
            <a:r>
              <a:rPr b="1" spc="-60" dirty="0" smtClean="0">
                <a:solidFill>
                  <a:srgbClr val="004E96"/>
                </a:solidFill>
                <a:cs typeface="Trebuchet MS"/>
              </a:rPr>
              <a:t>Base </a:t>
            </a:r>
            <a:r>
              <a:rPr b="1" spc="-65" dirty="0">
                <a:solidFill>
                  <a:srgbClr val="004E96"/>
                </a:solidFill>
                <a:cs typeface="Trebuchet MS"/>
              </a:rPr>
              <a:t>Cônica</a:t>
            </a:r>
            <a:r>
              <a:rPr b="1" spc="-60" dirty="0">
                <a:solidFill>
                  <a:srgbClr val="004E96"/>
                </a:solidFill>
                <a:cs typeface="Trebuchet MS"/>
              </a:rPr>
              <a:t> </a:t>
            </a:r>
            <a:r>
              <a:rPr b="1" spc="-95" dirty="0">
                <a:solidFill>
                  <a:srgbClr val="004E96"/>
                </a:solidFill>
                <a:cs typeface="Trebuchet MS"/>
              </a:rPr>
              <a:t>e</a:t>
            </a:r>
            <a:endParaRPr b="1" dirty="0">
              <a:solidFill>
                <a:srgbClr val="004E96"/>
              </a:solidFill>
              <a:cs typeface="Trebuchet MS"/>
            </a:endParaRPr>
          </a:p>
          <a:p>
            <a:pPr marL="12700" algn="ctr">
              <a:lnSpc>
                <a:spcPct val="100000"/>
              </a:lnSpc>
            </a:pPr>
            <a:r>
              <a:rPr b="1" spc="-60" dirty="0">
                <a:solidFill>
                  <a:srgbClr val="004E96"/>
                </a:solidFill>
                <a:cs typeface="Trebuchet MS"/>
              </a:rPr>
              <a:t>Válvula </a:t>
            </a:r>
            <a:r>
              <a:rPr b="1" spc="-80" dirty="0">
                <a:solidFill>
                  <a:srgbClr val="004E96"/>
                </a:solidFill>
                <a:cs typeface="Trebuchet MS"/>
              </a:rPr>
              <a:t>de</a:t>
            </a:r>
            <a:r>
              <a:rPr b="1" spc="-60" dirty="0">
                <a:solidFill>
                  <a:srgbClr val="004E96"/>
                </a:solidFill>
                <a:cs typeface="Trebuchet MS"/>
              </a:rPr>
              <a:t> Descarga</a:t>
            </a:r>
            <a:endParaRPr b="1" dirty="0">
              <a:solidFill>
                <a:srgbClr val="004E96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8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/>
          <p:nvPr/>
        </p:nvSpPr>
        <p:spPr>
          <a:xfrm>
            <a:off x="531778" y="518314"/>
            <a:ext cx="944407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2800" b="1" spc="-125" dirty="0">
                <a:solidFill>
                  <a:srgbClr val="004E96"/>
                </a:solidFill>
                <a:latin typeface="Trebuchet MS"/>
                <a:cs typeface="Trebuchet MS"/>
              </a:rPr>
              <a:t>5.	</a:t>
            </a:r>
            <a:r>
              <a:rPr sz="2800" b="1" spc="-20" dirty="0">
                <a:solidFill>
                  <a:srgbClr val="004E96"/>
                </a:solidFill>
                <a:latin typeface="Trebuchet MS"/>
                <a:cs typeface="Trebuchet MS"/>
              </a:rPr>
              <a:t>Cuidados</a:t>
            </a:r>
            <a:r>
              <a:rPr sz="28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004E96"/>
                </a:solidFill>
                <a:latin typeface="Trebuchet MS"/>
                <a:cs typeface="Trebuchet MS"/>
              </a:rPr>
              <a:t>necessários</a:t>
            </a:r>
            <a:r>
              <a:rPr sz="2800" b="1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 err="1">
                <a:solidFill>
                  <a:srgbClr val="004E96"/>
                </a:solidFill>
                <a:latin typeface="Trebuchet MS"/>
                <a:cs typeface="Trebuchet MS"/>
              </a:rPr>
              <a:t>na</a:t>
            </a:r>
            <a:r>
              <a:rPr sz="28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aquisição</a:t>
            </a:r>
            <a:r>
              <a:rPr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40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5" dirty="0" smtClean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3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531779" y="1114425"/>
            <a:ext cx="9596471" cy="274754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b="1" spc="-100" dirty="0">
                <a:solidFill>
                  <a:srgbClr val="004E96"/>
                </a:solidFill>
                <a:latin typeface="Trebuchet MS"/>
                <a:cs typeface="Trebuchet MS"/>
              </a:rPr>
              <a:t>5.1.  </a:t>
            </a:r>
            <a:r>
              <a:rPr sz="2800" b="1" spc="-1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004E96"/>
                </a:solidFill>
                <a:latin typeface="Trebuchet MS"/>
                <a:cs typeface="Trebuchet MS"/>
              </a:rPr>
              <a:t>Dimensionando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004E96"/>
                </a:solidFill>
                <a:latin typeface="Trebuchet MS"/>
                <a:cs typeface="Trebuchet MS"/>
              </a:rPr>
              <a:t>um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Consulte</a:t>
            </a:r>
            <a:r>
              <a:rPr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SEMPRE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sz="2800" spc="-65" dirty="0" err="1">
                <a:solidFill>
                  <a:srgbClr val="004E96"/>
                </a:solidFill>
                <a:latin typeface="Trebuchet MS"/>
                <a:cs typeface="Trebuchet MS"/>
              </a:rPr>
              <a:t>fabricante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lang="pt-BR"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 Big Bag 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para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,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junto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este,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analisar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as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características do produto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ser embalado: </a:t>
            </a:r>
            <a:r>
              <a:rPr sz="2800" spc="-60" dirty="0" err="1">
                <a:solidFill>
                  <a:srgbClr val="004E96"/>
                </a:solidFill>
                <a:latin typeface="Trebuchet MS"/>
                <a:cs typeface="Trebuchet MS"/>
              </a:rPr>
              <a:t>resistência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mecâ</a:t>
            </a:r>
            <a:r>
              <a:rPr sz="2800" spc="-7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nica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lang="pt-BR"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exposição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ao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calor,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à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abrasão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à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incidência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raios </a:t>
            </a:r>
            <a:r>
              <a:rPr sz="2800" spc="-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solares,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além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das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condições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utilização,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movimentação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armazenagem. </a:t>
            </a:r>
            <a:r>
              <a:rPr sz="2800" spc="-3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1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/>
          <p:nvPr/>
        </p:nvSpPr>
        <p:spPr>
          <a:xfrm>
            <a:off x="527050" y="501490"/>
            <a:ext cx="9601200" cy="5794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065" lvl="1" algn="just">
              <a:lnSpc>
                <a:spcPct val="100000"/>
              </a:lnSpc>
              <a:spcBef>
                <a:spcPts val="665"/>
              </a:spcBef>
              <a:tabLst>
                <a:tab pos="336550" algn="l"/>
              </a:tabLst>
            </a:pPr>
            <a:r>
              <a:rPr lang="pt-BR" sz="2800" b="1" spc="-20" dirty="0" smtClean="0">
                <a:solidFill>
                  <a:srgbClr val="004E96"/>
                </a:solidFill>
                <a:latin typeface="Trebuchet MS"/>
                <a:cs typeface="Trebuchet MS"/>
              </a:rPr>
              <a:t>5.2. </a:t>
            </a:r>
            <a:r>
              <a:rPr sz="2800" b="1" spc="-2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Conformidade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5" lvl="1" algn="just">
              <a:lnSpc>
                <a:spcPct val="100000"/>
              </a:lnSpc>
              <a:spcBef>
                <a:spcPts val="665"/>
              </a:spcBef>
              <a:tabLst>
                <a:tab pos="336550" algn="l"/>
              </a:tabLst>
            </a:pPr>
            <a:r>
              <a:rPr lang="pt-BR" sz="2800" spc="-50" dirty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equisitos</a:t>
            </a:r>
            <a:r>
              <a:rPr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da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norma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“ABNT 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NBR 16029:2012 </a:t>
            </a:r>
            <a:r>
              <a:rPr sz="2800" spc="145" dirty="0">
                <a:solidFill>
                  <a:srgbClr val="004E96"/>
                </a:solidFill>
                <a:latin typeface="Trebuchet MS"/>
                <a:cs typeface="Trebuchet MS"/>
              </a:rPr>
              <a:t>–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Embalagens </a:t>
            </a:r>
            <a:r>
              <a:rPr sz="2800" spc="145" dirty="0">
                <a:solidFill>
                  <a:srgbClr val="004E96"/>
                </a:solidFill>
                <a:latin typeface="Trebuchet MS"/>
                <a:cs typeface="Trebuchet MS"/>
              </a:rPr>
              <a:t>–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Contentores intermediários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flexíveis (FIBC)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produtos não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perigosos (ISO 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21898:2004-MOD)”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que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tenha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sido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submetido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ensaios 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em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laboratórios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especializados,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tais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com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IP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T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CETEA.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5" lvl="1" algn="just">
              <a:lnSpc>
                <a:spcPct val="100000"/>
              </a:lnSpc>
              <a:spcBef>
                <a:spcPts val="665"/>
              </a:spcBef>
              <a:tabLst>
                <a:tab pos="336550" algn="l"/>
              </a:tabLst>
            </a:pPr>
            <a:r>
              <a:rPr sz="2800" spc="-4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800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requisitos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mínimos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ensaio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para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atendimento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desta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 err="1">
                <a:solidFill>
                  <a:srgbClr val="004E96"/>
                </a:solidFill>
                <a:latin typeface="Trebuchet MS"/>
                <a:cs typeface="Trebuchet MS"/>
              </a:rPr>
              <a:t>norma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são</a:t>
            </a:r>
            <a:r>
              <a:rPr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: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69265" lvl="1" indent="-457200" algn="just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•"/>
              <a:tabLst>
                <a:tab pos="336550" algn="l"/>
              </a:tabLst>
            </a:pPr>
            <a:r>
              <a:rPr sz="28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levantamento</a:t>
            </a:r>
            <a:r>
              <a:rPr sz="2800" spc="-2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cíclico</a:t>
            </a:r>
            <a:r>
              <a:rPr sz="2800" spc="-1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pelas</a:t>
            </a:r>
            <a:r>
              <a:rPr sz="2800" spc="-1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alças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69265" lvl="1" indent="-457200" algn="just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•"/>
              <a:tabLst>
                <a:tab pos="336550" algn="l"/>
              </a:tabLst>
            </a:pP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qued</a:t>
            </a:r>
            <a:r>
              <a:rPr sz="2800" spc="-8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livre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69265" lvl="1" indent="-457200" algn="just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•"/>
              <a:tabLst>
                <a:tab pos="336550" algn="l"/>
              </a:tabLst>
            </a:pPr>
            <a:r>
              <a:rPr lang="pt-BR"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C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ompressão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69265" lvl="1" indent="-457200" algn="just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•"/>
              <a:tabLst>
                <a:tab pos="336550" algn="l"/>
              </a:tabLst>
            </a:pPr>
            <a:r>
              <a:rPr sz="28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impermeabilidade</a:t>
            </a:r>
            <a:r>
              <a:rPr sz="280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ao</a:t>
            </a:r>
            <a:r>
              <a:rPr sz="280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jato</a:t>
            </a:r>
            <a:r>
              <a:rPr sz="280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d’água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sz="2800" spc="-4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quando</a:t>
            </a:r>
            <a:r>
              <a:rPr sz="280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pertinente</a:t>
            </a: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9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/>
          <p:nvPr/>
        </p:nvSpPr>
        <p:spPr>
          <a:xfrm>
            <a:off x="527050" y="486245"/>
            <a:ext cx="9525000" cy="238078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065" lvl="1" algn="just">
              <a:lnSpc>
                <a:spcPct val="100000"/>
              </a:lnSpc>
              <a:spcBef>
                <a:spcPts val="1135"/>
              </a:spcBef>
              <a:tabLst>
                <a:tab pos="336550" algn="l"/>
              </a:tabLst>
            </a:pPr>
            <a:r>
              <a:rPr lang="pt-BR" sz="2800" b="1" spc="-20" dirty="0" smtClean="0">
                <a:solidFill>
                  <a:srgbClr val="004E96"/>
                </a:solidFill>
                <a:latin typeface="Trebuchet MS"/>
                <a:cs typeface="Trebuchet MS"/>
              </a:rPr>
              <a:t>5.3. </a:t>
            </a:r>
            <a:r>
              <a:rPr sz="2800" b="1" spc="-2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Capacidade</a:t>
            </a:r>
            <a:r>
              <a:rPr sz="2800" b="1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V</a:t>
            </a:r>
            <a:r>
              <a:rPr sz="2800" b="1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olumétrica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5" lvl="1" algn="just">
              <a:lnSpc>
                <a:spcPct val="100000"/>
              </a:lnSpc>
              <a:spcBef>
                <a:spcPts val="1135"/>
              </a:spcBef>
              <a:tabLst>
                <a:tab pos="336550" algn="l"/>
              </a:tabLst>
            </a:pPr>
            <a:r>
              <a:rPr sz="2800" spc="-8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Por</a:t>
            </a:r>
            <a:r>
              <a:rPr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se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tratar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um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recipiente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flexível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grande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capacidade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volumétrica,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densidade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do produto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ser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acondicionado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é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uma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informação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relevante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para definição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das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dimensões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do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contentor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flexível. 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7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524278" y="511228"/>
            <a:ext cx="9603972" cy="189859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b="1" spc="-100" dirty="0">
                <a:solidFill>
                  <a:srgbClr val="004E96"/>
                </a:solidFill>
                <a:latin typeface="Trebuchet MS"/>
                <a:cs typeface="Trebuchet MS"/>
              </a:rPr>
              <a:t>5.4.</a:t>
            </a:r>
            <a:r>
              <a:rPr sz="2800" b="1" spc="28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4E96"/>
                </a:solidFill>
                <a:latin typeface="Trebuchet MS"/>
                <a:cs typeface="Trebuchet MS"/>
              </a:rPr>
              <a:t>Carga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5" dirty="0">
                <a:solidFill>
                  <a:srgbClr val="004E96"/>
                </a:solidFill>
                <a:latin typeface="Trebuchet MS"/>
                <a:cs typeface="Trebuchet MS"/>
              </a:rPr>
              <a:t>Máxima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40" dirty="0">
                <a:solidFill>
                  <a:srgbClr val="004E96"/>
                </a:solidFill>
                <a:latin typeface="Trebuchet MS"/>
                <a:cs typeface="Trebuchet MS"/>
              </a:rPr>
              <a:t>Trabalho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40" dirty="0">
                <a:solidFill>
                  <a:srgbClr val="004E96"/>
                </a:solidFill>
                <a:latin typeface="Trebuchet MS"/>
                <a:cs typeface="Trebuchet MS"/>
              </a:rPr>
              <a:t>(SWL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145" dirty="0">
                <a:solidFill>
                  <a:srgbClr val="004E96"/>
                </a:solidFill>
                <a:latin typeface="Trebuchet MS"/>
                <a:cs typeface="Trebuchet MS"/>
              </a:rPr>
              <a:t>–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4E96"/>
                </a:solidFill>
                <a:latin typeface="Trebuchet MS"/>
                <a:cs typeface="Trebuchet MS"/>
              </a:rPr>
              <a:t>Safe</a:t>
            </a:r>
            <a:r>
              <a:rPr sz="2800" b="1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004E96"/>
                </a:solidFill>
                <a:latin typeface="Trebuchet MS"/>
                <a:cs typeface="Trebuchet MS"/>
              </a:rPr>
              <a:t>Working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 smtClean="0">
                <a:solidFill>
                  <a:srgbClr val="004E96"/>
                </a:solidFill>
                <a:latin typeface="Trebuchet MS"/>
                <a:cs typeface="Trebuchet MS"/>
              </a:rPr>
              <a:t>Load)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spc="-4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Carga</a:t>
            </a:r>
            <a:r>
              <a:rPr sz="2800" spc="-4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máxima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trabalho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é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máxima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massa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bruta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permitida, </a:t>
            </a:r>
            <a:r>
              <a:rPr sz="2800" spc="-105" dirty="0" err="1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qui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logramas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,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que 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bag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pode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movimentar,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transportar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armazenar</a:t>
            </a:r>
            <a:r>
              <a:rPr lang="pt-BR"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526392" y="2518741"/>
            <a:ext cx="9678058" cy="232948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b="1" spc="-100" dirty="0">
                <a:solidFill>
                  <a:srgbClr val="004E96"/>
                </a:solidFill>
                <a:latin typeface="Trebuchet MS"/>
                <a:cs typeface="Trebuchet MS"/>
              </a:rPr>
              <a:t>5.5.</a:t>
            </a:r>
            <a:r>
              <a:rPr sz="2800" b="1" spc="2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Estabilidade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teste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estabilidade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deve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ser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realizado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bag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err="1">
                <a:solidFill>
                  <a:srgbClr val="004E96"/>
                </a:solidFill>
                <a:latin typeface="Trebuchet MS"/>
                <a:cs typeface="Trebuchet MS"/>
              </a:rPr>
              <a:t>carregado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145" dirty="0" smtClean="0">
                <a:solidFill>
                  <a:srgbClr val="004E96"/>
                </a:solidFill>
                <a:latin typeface="Trebuchet MS"/>
                <a:cs typeface="Trebuchet MS"/>
              </a:rPr>
              <a:t>- 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quando</a:t>
            </a:r>
            <a:r>
              <a:rPr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possível </a:t>
            </a:r>
            <a:r>
              <a:rPr sz="2800" spc="145" dirty="0">
                <a:solidFill>
                  <a:srgbClr val="004E96"/>
                </a:solidFill>
                <a:latin typeface="Trebuchet MS"/>
                <a:cs typeface="Trebuchet MS"/>
              </a:rPr>
              <a:t>–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próprio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produto,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colocado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sobre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uma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superfície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plana,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não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derrapante,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inclinação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35" dirty="0">
                <a:solidFill>
                  <a:srgbClr val="004E96"/>
                </a:solidFill>
                <a:latin typeface="Trebuchet MS"/>
                <a:cs typeface="Trebuchet MS"/>
              </a:rPr>
              <a:t>10º 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em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relação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à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horizontal. </a:t>
            </a:r>
            <a:r>
              <a:rPr lang="pt-BR"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O big bag 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não</a:t>
            </a:r>
            <a:r>
              <a:rPr sz="2800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poderá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tombar.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8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/>
          <p:cNvSpPr txBox="1"/>
          <p:nvPr/>
        </p:nvSpPr>
        <p:spPr>
          <a:xfrm>
            <a:off x="527050" y="458682"/>
            <a:ext cx="9448800" cy="503343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00" b="1" spc="-125" dirty="0">
                <a:solidFill>
                  <a:srgbClr val="004E96"/>
                </a:solidFill>
                <a:latin typeface="Trebuchet MS"/>
                <a:cs typeface="Trebuchet MS"/>
              </a:rPr>
              <a:t>6.</a:t>
            </a:r>
            <a:r>
              <a:rPr sz="2800" b="1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>
                <a:solidFill>
                  <a:srgbClr val="004E96"/>
                </a:solidFill>
                <a:latin typeface="Trebuchet MS"/>
                <a:cs typeface="Trebuchet MS"/>
              </a:rPr>
              <a:t>Etiqueta</a:t>
            </a:r>
            <a:r>
              <a:rPr sz="28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Identificação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3" name="object 13"/>
          <p:cNvSpPr txBox="1"/>
          <p:nvPr/>
        </p:nvSpPr>
        <p:spPr>
          <a:xfrm>
            <a:off x="483394" y="1266825"/>
            <a:ext cx="9492456" cy="311110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1770" indent="-179705">
              <a:lnSpc>
                <a:spcPct val="100000"/>
              </a:lnSpc>
              <a:spcBef>
                <a:spcPts val="240"/>
              </a:spcBef>
              <a:buChar char="•"/>
              <a:tabLst>
                <a:tab pos="192405" algn="l"/>
              </a:tabLst>
            </a:pP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Identificação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fabricante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(nome,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endereço,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telefone)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91770" indent="-179705">
              <a:lnSpc>
                <a:spcPct val="100000"/>
              </a:lnSpc>
              <a:spcBef>
                <a:spcPts val="140"/>
              </a:spcBef>
              <a:buChar char="•"/>
              <a:tabLst>
                <a:tab pos="192405" algn="l"/>
              </a:tabLst>
            </a:pP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Data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lote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fabricação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91770" indent="-179705">
              <a:lnSpc>
                <a:spcPct val="100000"/>
              </a:lnSpc>
              <a:spcBef>
                <a:spcPts val="135"/>
              </a:spcBef>
              <a:buChar char="•"/>
              <a:tabLst>
                <a:tab pos="192405" algn="l"/>
              </a:tabLst>
            </a:pPr>
            <a:r>
              <a:rPr sz="28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Instruções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uso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91770" indent="-179705">
              <a:lnSpc>
                <a:spcPct val="100000"/>
              </a:lnSpc>
              <a:spcBef>
                <a:spcPts val="140"/>
              </a:spcBef>
              <a:buChar char="•"/>
              <a:tabLst>
                <a:tab pos="192405" algn="l"/>
              </a:tabLst>
            </a:pP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Carga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máxima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admissível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(SWL),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quilogramas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91770" marR="1610360" indent="-179705">
              <a:lnSpc>
                <a:spcPct val="100000"/>
              </a:lnSpc>
              <a:spcBef>
                <a:spcPts val="140"/>
              </a:spcBef>
              <a:buChar char="•"/>
              <a:tabLst>
                <a:tab pos="192405" algn="l"/>
              </a:tabLst>
            </a:pP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Classificação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(Descartável,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Reutilizável</a:t>
            </a:r>
            <a:r>
              <a:rPr sz="2800" spc="-1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Atenuad</a:t>
            </a:r>
            <a:r>
              <a:rPr sz="2800" spc="-125" dirty="0">
                <a:solidFill>
                  <a:srgbClr val="004E96"/>
                </a:solidFill>
                <a:latin typeface="Trebuchet MS"/>
                <a:cs typeface="Trebuchet MS"/>
              </a:rPr>
              <a:t>o, 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Reutilizável,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Reutilizável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Reforçado)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91770" indent="-179705">
              <a:lnSpc>
                <a:spcPct val="100000"/>
              </a:lnSpc>
              <a:spcBef>
                <a:spcPts val="140"/>
              </a:spcBef>
              <a:buChar char="•"/>
              <a:tabLst>
                <a:tab pos="192405" algn="l"/>
              </a:tabLst>
            </a:pPr>
            <a:r>
              <a:rPr sz="2800" spc="-1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F</a:t>
            </a:r>
            <a:r>
              <a:rPr sz="28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ator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Segurança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1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9"/>
          <p:cNvSpPr txBox="1"/>
          <p:nvPr/>
        </p:nvSpPr>
        <p:spPr>
          <a:xfrm>
            <a:off x="473011" y="518314"/>
            <a:ext cx="79026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2800" b="1" spc="-125" dirty="0">
                <a:solidFill>
                  <a:srgbClr val="004E96"/>
                </a:solidFill>
                <a:latin typeface="Trebuchet MS"/>
                <a:cs typeface="Trebuchet MS"/>
              </a:rPr>
              <a:t>7.	</a:t>
            </a:r>
            <a:r>
              <a:rPr sz="2800" b="1" spc="-35" dirty="0">
                <a:solidFill>
                  <a:srgbClr val="004E96"/>
                </a:solidFill>
                <a:latin typeface="Trebuchet MS"/>
                <a:cs typeface="Trebuchet MS"/>
              </a:rPr>
              <a:t>Recomendações</a:t>
            </a:r>
            <a:r>
              <a:rPr sz="28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pa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sz="2800" b="1" spc="5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5" dirty="0" err="1">
                <a:solidFill>
                  <a:srgbClr val="004E96"/>
                </a:solidFill>
                <a:latin typeface="Trebuchet MS"/>
                <a:cs typeface="Trebuchet MS"/>
              </a:rPr>
              <a:t>Manuseio</a:t>
            </a:r>
            <a:r>
              <a:rPr sz="2800" b="1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5" dirty="0" smtClean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3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20"/>
          <p:cNvSpPr txBox="1"/>
          <p:nvPr/>
        </p:nvSpPr>
        <p:spPr>
          <a:xfrm>
            <a:off x="527621" y="1262240"/>
            <a:ext cx="9448229" cy="146770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b="1" spc="-100" dirty="0">
                <a:solidFill>
                  <a:srgbClr val="004E96"/>
                </a:solidFill>
                <a:latin typeface="Trebuchet MS"/>
                <a:cs typeface="Trebuchet MS"/>
              </a:rPr>
              <a:t>7.1.</a:t>
            </a:r>
            <a:r>
              <a:rPr sz="2800" b="1" spc="2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Equipamento</a:t>
            </a:r>
            <a:r>
              <a:rPr sz="2800" b="1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Proteção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004E96"/>
                </a:solidFill>
                <a:latin typeface="Trebuchet MS"/>
                <a:cs typeface="Trebuchet MS"/>
              </a:rPr>
              <a:t>Individual</a:t>
            </a:r>
            <a:r>
              <a:rPr sz="2800" b="1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40" dirty="0">
                <a:solidFill>
                  <a:srgbClr val="004E96"/>
                </a:solidFill>
                <a:latin typeface="Trebuchet MS"/>
                <a:cs typeface="Trebuchet MS"/>
              </a:rPr>
              <a:t>(</a:t>
            </a:r>
            <a:r>
              <a:rPr sz="2800" b="1" spc="-40" dirty="0" smtClean="0">
                <a:solidFill>
                  <a:srgbClr val="004E96"/>
                </a:solidFill>
                <a:latin typeface="Trebuchet MS"/>
                <a:cs typeface="Trebuchet MS"/>
              </a:rPr>
              <a:t>EPI)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lang="pt-BR" sz="2800" spc="-80" dirty="0">
                <a:solidFill>
                  <a:srgbClr val="004E96"/>
                </a:solidFill>
                <a:latin typeface="Trebuchet MS"/>
                <a:cs typeface="Trebuchet MS"/>
              </a:rPr>
              <a:t>U</a:t>
            </a:r>
            <a:r>
              <a:rPr sz="28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t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ili</a:t>
            </a:r>
            <a:r>
              <a:rPr sz="28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z</a:t>
            </a:r>
            <a:r>
              <a:rPr lang="pt-BR" sz="2800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ar</a:t>
            </a:r>
            <a:r>
              <a:rPr sz="2800" spc="-10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 err="1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40" dirty="0" err="1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qu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ipa</a:t>
            </a:r>
            <a:r>
              <a:rPr sz="2800" spc="-10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me</a:t>
            </a:r>
            <a:r>
              <a:rPr sz="28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nt</a:t>
            </a:r>
            <a:r>
              <a:rPr sz="2800" spc="-4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800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pro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teç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ão 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individual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(EPI)</a:t>
            </a:r>
            <a:r>
              <a:rPr sz="2800" spc="-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apropriados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à</a:t>
            </a:r>
            <a:r>
              <a:rPr sz="2800" spc="-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atividade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ao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produto</a:t>
            </a:r>
            <a:r>
              <a:rPr sz="2800" spc="-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-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ser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manipulado.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4" name="object 21"/>
          <p:cNvSpPr txBox="1"/>
          <p:nvPr/>
        </p:nvSpPr>
        <p:spPr>
          <a:xfrm>
            <a:off x="527621" y="3171825"/>
            <a:ext cx="9448229" cy="189859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b="1" spc="-100" dirty="0">
                <a:solidFill>
                  <a:srgbClr val="004E96"/>
                </a:solidFill>
                <a:latin typeface="Trebuchet MS"/>
                <a:cs typeface="Trebuchet MS"/>
              </a:rPr>
              <a:t>7.2.</a:t>
            </a:r>
            <a:r>
              <a:rPr sz="2800" b="1" spc="28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>
                <a:solidFill>
                  <a:srgbClr val="004E96"/>
                </a:solidFill>
                <a:latin typeface="Trebuchet MS"/>
                <a:cs typeface="Trebuchet MS"/>
              </a:rPr>
              <a:t>Armazenamento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r>
              <a:rPr sz="2800" b="1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Vazios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vazios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devem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ser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mantidos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limpos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7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arma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zenados</a:t>
            </a:r>
            <a:r>
              <a:rPr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em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área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coberta, </a:t>
            </a:r>
            <a:r>
              <a:rPr lang="pt-BR"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livres de</a:t>
            </a:r>
            <a:r>
              <a:rPr lang="pt-BR" sz="2800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exposição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à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luz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solar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condições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err="1">
                <a:solidFill>
                  <a:srgbClr val="004E96"/>
                </a:solidFill>
                <a:latin typeface="Trebuchet MS"/>
                <a:cs typeface="Trebuchet MS"/>
              </a:rPr>
              <a:t>climáticas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intensas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5" name="object 22"/>
          <p:cNvSpPr txBox="1"/>
          <p:nvPr/>
        </p:nvSpPr>
        <p:spPr>
          <a:xfrm>
            <a:off x="506030" y="5590316"/>
            <a:ext cx="9469819" cy="146770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b="1" spc="-100" dirty="0">
                <a:solidFill>
                  <a:srgbClr val="004E96"/>
                </a:solidFill>
                <a:latin typeface="Trebuchet MS"/>
                <a:cs typeface="Trebuchet MS"/>
              </a:rPr>
              <a:t>7.3.  </a:t>
            </a:r>
            <a:r>
              <a:rPr sz="2800" b="1" spc="-1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r>
              <a:rPr sz="2800" b="1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004E96"/>
                </a:solidFill>
                <a:latin typeface="Trebuchet MS"/>
                <a:cs typeface="Trebuchet MS"/>
              </a:rPr>
              <a:t>Descartáveis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(</a:t>
            </a:r>
            <a:r>
              <a:rPr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one-way)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40" dirty="0" err="1">
                <a:solidFill>
                  <a:srgbClr val="004E96"/>
                </a:solidFill>
                <a:latin typeface="Trebuchet MS"/>
                <a:cs typeface="Trebuchet MS"/>
              </a:rPr>
              <a:t>sua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segurança</a:t>
            </a:r>
            <a:r>
              <a:rPr lang="pt-BR"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NUNCA</a:t>
            </a:r>
            <a:r>
              <a:rPr sz="2800" b="1" spc="-1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 err="1">
                <a:solidFill>
                  <a:srgbClr val="004E96"/>
                </a:solidFill>
                <a:latin typeface="Trebuchet MS"/>
                <a:cs typeface="Trebuchet MS"/>
              </a:rPr>
              <a:t>transforme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descartáveis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140" dirty="0">
                <a:solidFill>
                  <a:srgbClr val="004E96"/>
                </a:solidFill>
                <a:latin typeface="Trebuchet MS"/>
                <a:cs typeface="Trebuchet MS"/>
              </a:rPr>
              <a:t>m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reutilizávei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800" spc="-140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5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3"/>
          <p:cNvSpPr txBox="1"/>
          <p:nvPr/>
        </p:nvSpPr>
        <p:spPr>
          <a:xfrm>
            <a:off x="527050" y="484916"/>
            <a:ext cx="8991600" cy="146770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665"/>
              </a:spcBef>
              <a:buAutoNum type="arabicPeriod" startAt="8"/>
            </a:pPr>
            <a:r>
              <a:rPr lang="pt-BR"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r>
              <a:rPr sz="2800" b="1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Reutilizáveis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É</a:t>
            </a:r>
            <a:r>
              <a:rPr sz="2800" spc="1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recomendad</a:t>
            </a:r>
            <a:r>
              <a:rPr lang="pt-BR"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elaboração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1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um</a:t>
            </a:r>
            <a:r>
              <a:rPr sz="2800" spc="1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checklist, com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seguintes</a:t>
            </a:r>
            <a:r>
              <a:rPr sz="2800" spc="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dados: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3" name="object 24"/>
          <p:cNvSpPr txBox="1"/>
          <p:nvPr/>
        </p:nvSpPr>
        <p:spPr>
          <a:xfrm>
            <a:off x="495490" y="2333625"/>
            <a:ext cx="9023160" cy="4373633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99109" lvl="2" indent="-487045" algn="just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499745" algn="l"/>
              </a:tabLst>
            </a:pPr>
            <a:r>
              <a:rPr sz="2800" b="1" spc="-1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Abrasão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4" lvl="2" algn="just">
              <a:lnSpc>
                <a:spcPct val="100000"/>
              </a:lnSpc>
              <a:spcBef>
                <a:spcPts val="665"/>
              </a:spcBef>
              <a:tabLst>
                <a:tab pos="499745" algn="l"/>
              </a:tabLst>
            </a:pPr>
            <a:r>
              <a:rPr sz="2800" spc="-10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sz="2800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casos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extremos,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 tecido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torna-se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tal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modo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gasto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que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fios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externos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da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trama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err="1">
                <a:solidFill>
                  <a:srgbClr val="004E96"/>
                </a:solidFill>
                <a:latin typeface="Trebuchet MS"/>
                <a:cs typeface="Trebuchet MS"/>
              </a:rPr>
              <a:t>são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danificados</a:t>
            </a:r>
            <a:r>
              <a:rPr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sz="2800" spc="-11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podendo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 err="1">
                <a:solidFill>
                  <a:srgbClr val="004E96"/>
                </a:solidFill>
                <a:latin typeface="Trebuchet MS"/>
                <a:cs typeface="Trebuchet MS"/>
              </a:rPr>
              <a:t>resultar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2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lang="pt-BR"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perda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 err="1">
                <a:solidFill>
                  <a:srgbClr val="004E96"/>
                </a:solidFill>
                <a:latin typeface="Trebuchet MS"/>
                <a:cs typeface="Trebuchet MS"/>
              </a:rPr>
              <a:t>resistência</a:t>
            </a:r>
            <a:r>
              <a:rPr sz="2800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lang="pt-BR" sz="2800" spc="-90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4" lvl="2" algn="just">
              <a:lnSpc>
                <a:spcPct val="100000"/>
              </a:lnSpc>
              <a:spcBef>
                <a:spcPts val="665"/>
              </a:spcBef>
              <a:tabLst>
                <a:tab pos="499745" algn="l"/>
              </a:tabLst>
            </a:pP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99109" lvl="2" indent="-487045" algn="just">
              <a:lnSpc>
                <a:spcPct val="100000"/>
              </a:lnSpc>
              <a:spcBef>
                <a:spcPts val="565"/>
              </a:spcBef>
              <a:buAutoNum type="arabicPeriod" startAt="2"/>
              <a:tabLst>
                <a:tab pos="499745" algn="l"/>
              </a:tabLst>
            </a:pP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Cortes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sz="2800" b="1" spc="1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asgos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4" lvl="2" algn="just">
              <a:lnSpc>
                <a:spcPct val="100000"/>
              </a:lnSpc>
              <a:spcBef>
                <a:spcPts val="565"/>
              </a:spcBef>
              <a:tabLst>
                <a:tab pos="499745" algn="l"/>
              </a:tabLst>
            </a:pPr>
            <a:r>
              <a:rPr sz="2800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Cortes</a:t>
            </a:r>
            <a:r>
              <a:rPr sz="2800" spc="-13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1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rasgos,</a:t>
            </a:r>
            <a:r>
              <a:rPr sz="2800" spc="-1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especialmente</a:t>
            </a:r>
            <a:r>
              <a:rPr sz="2800" spc="-1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nas</a:t>
            </a:r>
            <a:r>
              <a:rPr sz="2800" spc="-1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 err="1">
                <a:solidFill>
                  <a:srgbClr val="004E96"/>
                </a:solidFill>
                <a:latin typeface="Trebuchet MS"/>
                <a:cs typeface="Trebuchet MS"/>
              </a:rPr>
              <a:t>alças</a:t>
            </a:r>
            <a:r>
              <a:rPr sz="2800" spc="-1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0" dirty="0" smtClean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lang="pt-BR" sz="2800" spc="-110" dirty="0" smtClean="0">
                <a:solidFill>
                  <a:srgbClr val="004E96"/>
                </a:solidFill>
                <a:latin typeface="Trebuchet MS"/>
                <a:cs typeface="Trebuchet MS"/>
              </a:rPr>
              <a:t> podem resultar em perda de resistência.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4" lvl="2" algn="just">
              <a:lnSpc>
                <a:spcPct val="100000"/>
              </a:lnSpc>
              <a:spcBef>
                <a:spcPts val="565"/>
              </a:spcBef>
              <a:tabLst>
                <a:tab pos="499745" algn="l"/>
              </a:tabLst>
            </a:pP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9738718"/>
              </p:ext>
            </p:extLst>
          </p:nvPr>
        </p:nvGraphicFramePr>
        <p:xfrm>
          <a:off x="222250" y="0"/>
          <a:ext cx="10287000" cy="760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xmlns="" val="2311530022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xmlns="" val="2704421993"/>
                    </a:ext>
                  </a:extLst>
                </a:gridCol>
              </a:tblGrid>
              <a:tr h="40834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Índice</a:t>
                      </a:r>
                      <a:endParaRPr lang="pt-B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9589832"/>
                  </a:ext>
                </a:extLst>
              </a:tr>
              <a:tr h="571685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1 – O que é?</a:t>
                      </a:r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12 - 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Deslocamento Horizontal com Empilhadeiras</a:t>
                      </a:r>
                    </a:p>
                    <a:p>
                      <a:pPr algn="l"/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8551998"/>
                  </a:ext>
                </a:extLst>
              </a:tr>
              <a:tr h="626745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2 - História</a:t>
                      </a:r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 13 - 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Manuseio com Guindaste ou Gruas</a:t>
                      </a:r>
                    </a:p>
                    <a:p>
                      <a:pPr algn="l"/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644324"/>
                  </a:ext>
                </a:extLst>
              </a:tr>
              <a:tr h="571685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3 – Vantagens </a:t>
                      </a:r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14 - </a:t>
                      </a:r>
                      <a:r>
                        <a:rPr lang="pt-BR" sz="1800" b="0" spc="-40" dirty="0" err="1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Endireitamento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 de Big Bags Tombados</a:t>
                      </a:r>
                    </a:p>
                    <a:p>
                      <a:pPr algn="l"/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6016525"/>
                  </a:ext>
                </a:extLst>
              </a:tr>
              <a:tr h="571685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4 - Modelos</a:t>
                      </a:r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15 - </a:t>
                      </a:r>
                      <a:r>
                        <a:rPr lang="pt-BR" sz="1800" b="0" spc="-40" dirty="0" err="1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Esvaziamente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 de Big Bags</a:t>
                      </a:r>
                    </a:p>
                    <a:p>
                      <a:pPr algn="l"/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4244308"/>
                  </a:ext>
                </a:extLst>
              </a:tr>
              <a:tr h="469792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5 – Cuidados necessários na aquisição</a:t>
                      </a:r>
                      <a:r>
                        <a:rPr lang="pt-BR" sz="1800" b="0" baseline="0" dirty="0" smtClean="0">
                          <a:solidFill>
                            <a:srgbClr val="004E96"/>
                          </a:solidFill>
                        </a:rPr>
                        <a:t> do Big Bags</a:t>
                      </a:r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16 - 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Empilhamento de Big Bags Cheios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8696834"/>
                  </a:ext>
                </a:extLst>
              </a:tr>
              <a:tr h="446513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6 – Etiqueta de Identificação</a:t>
                      </a:r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17 - 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Armazenamento de Big </a:t>
                      </a:r>
                      <a:r>
                        <a:rPr lang="pt-BR" sz="1800" b="0" spc="-40" dirty="0" err="1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Bgs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 Cheios</a:t>
                      </a:r>
                    </a:p>
                    <a:p>
                      <a:pPr algn="l"/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7314545"/>
                  </a:ext>
                </a:extLst>
              </a:tr>
              <a:tr h="571685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7 – Recomendações para manuseio de Big Bags</a:t>
                      </a:r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18 - 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Produtos Perigosos</a:t>
                      </a:r>
                    </a:p>
                    <a:p>
                      <a:pPr algn="l"/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483879"/>
                  </a:ext>
                </a:extLst>
              </a:tr>
              <a:tr h="816693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8 – Big Bags</a:t>
                      </a:r>
                      <a:r>
                        <a:rPr lang="pt-BR" sz="1800" b="0" baseline="0" dirty="0" smtClean="0">
                          <a:solidFill>
                            <a:srgbClr val="004E96"/>
                          </a:solidFill>
                        </a:rPr>
                        <a:t> reutilizáveis</a:t>
                      </a:r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19 - 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Materiais e Áreas com Atmosfera Inflamável ou Explosiva</a:t>
                      </a:r>
                    </a:p>
                    <a:p>
                      <a:pPr algn="l"/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1285097"/>
                  </a:ext>
                </a:extLst>
              </a:tr>
              <a:tr h="571685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9 – Enchimento de Big</a:t>
                      </a:r>
                      <a:r>
                        <a:rPr lang="pt-BR" sz="1800" b="0" baseline="0" dirty="0" smtClean="0">
                          <a:solidFill>
                            <a:srgbClr val="004E96"/>
                          </a:solidFill>
                        </a:rPr>
                        <a:t> Bags</a:t>
                      </a:r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20 - 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Resumo das Recomendações</a:t>
                      </a:r>
                    </a:p>
                    <a:p>
                      <a:pPr algn="l"/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9401600"/>
                  </a:ext>
                </a:extLst>
              </a:tr>
              <a:tr h="571685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10</a:t>
                      </a:r>
                      <a:r>
                        <a:rPr lang="pt-BR" sz="1800" b="0" baseline="0" dirty="0" smtClean="0">
                          <a:solidFill>
                            <a:srgbClr val="004E96"/>
                          </a:solidFill>
                        </a:rPr>
                        <a:t> – Estabilidade dos Bags cheios</a:t>
                      </a:r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21 - 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Simbologia</a:t>
                      </a:r>
                    </a:p>
                    <a:p>
                      <a:pPr algn="l"/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6027550"/>
                  </a:ext>
                </a:extLst>
              </a:tr>
              <a:tr h="571685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11 – </a:t>
                      </a:r>
                      <a:r>
                        <a:rPr lang="pt-BR" sz="1800" b="0" dirty="0" err="1" smtClean="0">
                          <a:solidFill>
                            <a:srgbClr val="004E96"/>
                          </a:solidFill>
                        </a:rPr>
                        <a:t>Içamento</a:t>
                      </a: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 dos Big Bags</a:t>
                      </a:r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rgbClr val="004E96"/>
                          </a:solidFill>
                        </a:rPr>
                        <a:t>22 - </a:t>
                      </a:r>
                      <a:r>
                        <a:rPr lang="pt-BR" sz="1800" b="0" spc="-40" dirty="0" smtClean="0">
                          <a:solidFill>
                            <a:srgbClr val="004E96"/>
                          </a:solidFill>
                          <a:latin typeface="Trebuchet MS"/>
                          <a:cs typeface="Trebuchet MS"/>
                        </a:rPr>
                        <a:t>Referências</a:t>
                      </a:r>
                    </a:p>
                    <a:p>
                      <a:pPr algn="l"/>
                      <a:endParaRPr lang="pt-BR" sz="1800" b="0" dirty="0">
                        <a:solidFill>
                          <a:srgbClr val="004E9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091323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/>
          <p:nvPr/>
        </p:nvSpPr>
        <p:spPr>
          <a:xfrm>
            <a:off x="474059" y="551536"/>
            <a:ext cx="9654191" cy="3865802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99109" lvl="2" indent="-487045" algn="just">
              <a:lnSpc>
                <a:spcPct val="100000"/>
              </a:lnSpc>
              <a:spcBef>
                <a:spcPts val="665"/>
              </a:spcBef>
              <a:buAutoNum type="arabicPeriod" startAt="3"/>
              <a:tabLst>
                <a:tab pos="499745" algn="l"/>
              </a:tabLst>
            </a:pPr>
            <a:r>
              <a:rPr sz="2800" b="1" spc="-10" dirty="0">
                <a:solidFill>
                  <a:srgbClr val="004E96"/>
                </a:solidFill>
                <a:latin typeface="Trebuchet MS"/>
                <a:cs typeface="Trebuchet MS"/>
              </a:rPr>
              <a:t>Degradação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004E96"/>
                </a:solidFill>
                <a:latin typeface="Trebuchet MS"/>
                <a:cs typeface="Trebuchet MS"/>
              </a:rPr>
              <a:t>ultravioleta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e/ou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15" dirty="0" err="1">
                <a:solidFill>
                  <a:srgbClr val="004E96"/>
                </a:solidFill>
                <a:latin typeface="Trebuchet MS"/>
                <a:cs typeface="Trebuchet MS"/>
              </a:rPr>
              <a:t>ataque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químico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4" lvl="2" algn="just">
              <a:lnSpc>
                <a:spcPct val="100000"/>
              </a:lnSpc>
              <a:spcBef>
                <a:spcPts val="665"/>
              </a:spcBef>
              <a:tabLst>
                <a:tab pos="499745" algn="l"/>
              </a:tabLst>
            </a:pPr>
            <a:r>
              <a:rPr lang="pt-BR"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Evidenciados </a:t>
            </a:r>
            <a:r>
              <a:rPr sz="2800" spc="-8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pelo</a:t>
            </a:r>
            <a:r>
              <a:rPr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amolecimento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material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(algumas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vezes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com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descoloração),</a:t>
            </a:r>
            <a:r>
              <a:rPr sz="2800" spc="-1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modo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que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superfície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externa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possa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ser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raspada,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descascada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casos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 err="1">
                <a:solidFill>
                  <a:srgbClr val="004E96"/>
                </a:solidFill>
                <a:latin typeface="Trebuchet MS"/>
                <a:cs typeface="Trebuchet MS"/>
              </a:rPr>
              <a:t>extremo</a:t>
            </a:r>
            <a:r>
              <a:rPr sz="2800" spc="-120" dirty="0" err="1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800" spc="-140" dirty="0" smtClean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lang="pt-BR"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110" dirty="0" smtClean="0">
                <a:solidFill>
                  <a:srgbClr val="004E96"/>
                </a:solidFill>
                <a:latin typeface="Trebuchet MS"/>
                <a:cs typeface="Trebuchet MS"/>
              </a:rPr>
              <a:t>DESCARTA-SE</a:t>
            </a:r>
            <a:r>
              <a:rPr sz="2800" spc="-14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lang="pt-BR" sz="2800" spc="-140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4" lvl="2" algn="just">
              <a:lnSpc>
                <a:spcPct val="100000"/>
              </a:lnSpc>
              <a:spcBef>
                <a:spcPts val="665"/>
              </a:spcBef>
              <a:tabLst>
                <a:tab pos="499745" algn="l"/>
              </a:tabLst>
            </a:pP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99109" lvl="2" indent="-487045" algn="just">
              <a:lnSpc>
                <a:spcPct val="100000"/>
              </a:lnSpc>
              <a:spcBef>
                <a:spcPts val="565"/>
              </a:spcBef>
              <a:buAutoNum type="arabicPeriod" startAt="4"/>
              <a:tabLst>
                <a:tab pos="499745" algn="l"/>
              </a:tabLst>
            </a:pPr>
            <a:r>
              <a:rPr sz="2800" b="1" spc="-5" dirty="0">
                <a:solidFill>
                  <a:srgbClr val="004E96"/>
                </a:solidFill>
                <a:latin typeface="Trebuchet MS"/>
                <a:cs typeface="Trebuchet MS"/>
              </a:rPr>
              <a:t>Danos</a:t>
            </a:r>
            <a:r>
              <a:rPr sz="2800" b="1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dirty="0" err="1">
                <a:solidFill>
                  <a:srgbClr val="004E96"/>
                </a:solidFill>
                <a:latin typeface="Trebuchet MS"/>
                <a:cs typeface="Trebuchet MS"/>
              </a:rPr>
              <a:t>aos</a:t>
            </a:r>
            <a:r>
              <a:rPr sz="2800" b="1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revestimentos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4" lvl="2" algn="just">
              <a:lnSpc>
                <a:spcPct val="100000"/>
              </a:lnSpc>
              <a:spcBef>
                <a:spcPts val="565"/>
              </a:spcBef>
              <a:tabLst>
                <a:tab pos="499745" algn="l"/>
              </a:tabLst>
            </a:pPr>
            <a:r>
              <a:rPr sz="2800" spc="-7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Quando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forem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encontrados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danos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que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afetem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resistência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bag</a:t>
            </a:r>
            <a:r>
              <a:rPr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sz="2800" spc="-11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este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deve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 err="1">
                <a:solidFill>
                  <a:srgbClr val="004E96"/>
                </a:solidFill>
                <a:latin typeface="Trebuchet MS"/>
                <a:cs typeface="Trebuchet MS"/>
              </a:rPr>
              <a:t>ser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IMEDIATAMENTE</a:t>
            </a:r>
            <a:r>
              <a:rPr sz="2800" b="1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>
                <a:solidFill>
                  <a:srgbClr val="004E96"/>
                </a:solidFill>
                <a:latin typeface="Trebuchet MS"/>
                <a:cs typeface="Trebuchet MS"/>
              </a:rPr>
              <a:t>inutilizado</a:t>
            </a:r>
            <a:r>
              <a:rPr sz="2800" spc="-140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2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712191" y="979439"/>
            <a:ext cx="5327268" cy="6070917"/>
            <a:chOff x="96" y="1021092"/>
            <a:chExt cx="5327903" cy="6070917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" y="1021092"/>
              <a:ext cx="5327903" cy="60709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0452" y="1463771"/>
              <a:ext cx="743381" cy="7433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2693" y="2835706"/>
              <a:ext cx="638898" cy="6388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5918" y="2644775"/>
              <a:ext cx="463384" cy="4633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2200" y="352425"/>
            <a:ext cx="96760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deverá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conter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também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seguintes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símbolos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gráficos: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5449" y="6143625"/>
            <a:ext cx="493797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0"/>
              </a:spcBef>
            </a:pPr>
            <a:r>
              <a:rPr sz="1500" b="1" spc="-70" dirty="0">
                <a:solidFill>
                  <a:srgbClr val="004E96"/>
                </a:solidFill>
                <a:latin typeface="Trebuchet MS"/>
                <a:cs typeface="Trebuchet MS"/>
              </a:rPr>
              <a:t>Quantidade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75" dirty="0">
                <a:solidFill>
                  <a:srgbClr val="004E96"/>
                </a:solidFill>
                <a:latin typeface="Trebuchet MS"/>
                <a:cs typeface="Trebuchet MS"/>
              </a:rPr>
              <a:t>máxima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70" dirty="0">
                <a:solidFill>
                  <a:srgbClr val="004E96"/>
                </a:solidFill>
                <a:latin typeface="Trebuchet MS"/>
                <a:cs typeface="Trebuchet MS"/>
              </a:rPr>
              <a:t>(H)  </a:t>
            </a:r>
            <a:r>
              <a:rPr sz="1500" b="1" spc="-8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75" dirty="0">
                <a:solidFill>
                  <a:srgbClr val="004E96"/>
                </a:solidFill>
                <a:latin typeface="Trebuchet MS"/>
                <a:cs typeface="Trebuchet MS"/>
              </a:rPr>
              <a:t>contentores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70" dirty="0">
                <a:solidFill>
                  <a:srgbClr val="004E96"/>
                </a:solidFill>
                <a:latin typeface="Trebuchet MS"/>
                <a:cs typeface="Trebuchet MS"/>
              </a:rPr>
              <a:t>em  </a:t>
            </a:r>
            <a:r>
              <a:rPr sz="1500" b="1" spc="-75" dirty="0">
                <a:solidFill>
                  <a:srgbClr val="004E96"/>
                </a:solidFill>
                <a:latin typeface="Trebuchet MS"/>
                <a:cs typeface="Trebuchet MS"/>
              </a:rPr>
              <a:t>empilhament</a:t>
            </a:r>
            <a:r>
              <a:rPr sz="1500" b="1" spc="-11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1500" b="1" spc="-114" dirty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sz="1500" b="1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75" dirty="0">
                <a:solidFill>
                  <a:srgbClr val="004E96"/>
                </a:solidFill>
                <a:latin typeface="Trebuchet MS"/>
                <a:cs typeface="Trebuchet MS"/>
              </a:rPr>
              <a:t>defi</a:t>
            </a:r>
            <a:r>
              <a:rPr sz="1500" b="1" spc="-55" dirty="0">
                <a:solidFill>
                  <a:srgbClr val="004E96"/>
                </a:solidFill>
                <a:latin typeface="Trebuchet MS"/>
                <a:cs typeface="Trebuchet MS"/>
              </a:rPr>
              <a:t>nida  </a:t>
            </a:r>
            <a:r>
              <a:rPr sz="1500" b="1" spc="-85" dirty="0">
                <a:solidFill>
                  <a:srgbClr val="004E96"/>
                </a:solidFill>
                <a:latin typeface="Trebuchet MS"/>
                <a:cs typeface="Trebuchet MS"/>
              </a:rPr>
              <a:t>entre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75" dirty="0">
                <a:solidFill>
                  <a:srgbClr val="004E96"/>
                </a:solidFill>
                <a:latin typeface="Trebuchet MS"/>
                <a:cs typeface="Trebuchet MS"/>
              </a:rPr>
              <a:t>fabricante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95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usuário</a:t>
            </a:r>
            <a:endParaRPr sz="1500" b="1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306" y="1538885"/>
            <a:ext cx="270289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004E96"/>
                </a:solidFill>
                <a:latin typeface="Trebuchet MS"/>
                <a:cs typeface="Trebuchet MS"/>
              </a:rPr>
              <a:t>Limites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004E96"/>
                </a:solidFill>
                <a:latin typeface="Trebuchet MS"/>
                <a:cs typeface="Trebuchet MS"/>
              </a:rPr>
              <a:t>de  </a:t>
            </a:r>
            <a:r>
              <a:rPr sz="1500" b="1" spc="-75" dirty="0">
                <a:solidFill>
                  <a:srgbClr val="004E96"/>
                </a:solidFill>
                <a:latin typeface="Trebuchet MS"/>
                <a:cs typeface="Trebuchet MS"/>
              </a:rPr>
              <a:t>temperaturas  </a:t>
            </a:r>
            <a:r>
              <a:rPr sz="1500" b="1" spc="-8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70" dirty="0">
                <a:solidFill>
                  <a:srgbClr val="004E96"/>
                </a:solidFill>
                <a:latin typeface="Trebuchet MS"/>
                <a:cs typeface="Trebuchet MS"/>
              </a:rPr>
              <a:t>utilização</a:t>
            </a:r>
            <a:endParaRPr sz="1500" b="1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4850" y="1486614"/>
            <a:ext cx="173441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80" dirty="0">
                <a:solidFill>
                  <a:srgbClr val="004E96"/>
                </a:solidFill>
                <a:latin typeface="Trebuchet MS"/>
                <a:cs typeface="Trebuchet MS"/>
              </a:rPr>
              <a:t>Levantar </a:t>
            </a:r>
            <a:r>
              <a:rPr sz="1500" b="1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004E96"/>
                </a:solidFill>
                <a:latin typeface="Trebuchet MS"/>
                <a:cs typeface="Trebuchet MS"/>
              </a:rPr>
              <a:t>pelas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004E96"/>
                </a:solidFill>
                <a:latin typeface="Trebuchet MS"/>
                <a:cs typeface="Trebuchet MS"/>
              </a:rPr>
              <a:t>quatro  alças</a:t>
            </a:r>
            <a:endParaRPr sz="1500" b="1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3620" y="3268986"/>
            <a:ext cx="243420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31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004E96"/>
                </a:solidFill>
                <a:latin typeface="Trebuchet MS"/>
                <a:cs typeface="Trebuchet MS"/>
              </a:rPr>
              <a:t>Não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004E96"/>
                </a:solidFill>
                <a:latin typeface="Trebuchet MS"/>
                <a:cs typeface="Trebuchet MS"/>
              </a:rPr>
              <a:t>utilizar  </a:t>
            </a:r>
            <a:r>
              <a:rPr sz="1500" b="1" spc="-55" dirty="0">
                <a:solidFill>
                  <a:srgbClr val="004E96"/>
                </a:solidFill>
                <a:latin typeface="Trebuchet MS"/>
                <a:cs typeface="Trebuchet MS"/>
              </a:rPr>
              <a:t>garfos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45" dirty="0">
                <a:solidFill>
                  <a:srgbClr val="004E96"/>
                </a:solidFill>
                <a:latin typeface="Trebuchet MS"/>
                <a:cs typeface="Trebuchet MS"/>
              </a:rPr>
              <a:t>ou  </a:t>
            </a:r>
            <a:r>
              <a:rPr sz="1500" b="1" spc="-55" dirty="0">
                <a:solidFill>
                  <a:srgbClr val="004E96"/>
                </a:solidFill>
                <a:latin typeface="Trebuchet MS"/>
                <a:cs typeface="Trebuchet MS"/>
              </a:rPr>
              <a:t>ganchos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004E96"/>
                </a:solidFill>
                <a:latin typeface="Trebuchet MS"/>
                <a:cs typeface="Trebuchet MS"/>
              </a:rPr>
              <a:t>com  cantos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55" dirty="0">
                <a:solidFill>
                  <a:srgbClr val="004E96"/>
                </a:solidFill>
                <a:latin typeface="Trebuchet MS"/>
                <a:cs typeface="Trebuchet MS"/>
              </a:rPr>
              <a:t>vivos</a:t>
            </a:r>
            <a:endParaRPr sz="1500" b="1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9575" y="2679919"/>
            <a:ext cx="23337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 err="1">
                <a:solidFill>
                  <a:srgbClr val="004E96"/>
                </a:solidFill>
                <a:latin typeface="Trebuchet MS"/>
                <a:cs typeface="Trebuchet MS"/>
              </a:rPr>
              <a:t>Não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7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movimentar</a:t>
            </a:r>
            <a:r>
              <a:rPr lang="pt-BR" sz="1500" b="1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sobre</a:t>
            </a:r>
            <a:r>
              <a:rPr sz="1500" b="1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55" dirty="0">
                <a:solidFill>
                  <a:srgbClr val="004E96"/>
                </a:solidFill>
                <a:latin typeface="Trebuchet MS"/>
                <a:cs typeface="Trebuchet MS"/>
              </a:rPr>
              <a:t>pessoas</a:t>
            </a:r>
            <a:endParaRPr sz="1500" b="1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3674" y="4877259"/>
            <a:ext cx="251215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004E96"/>
                </a:solidFill>
                <a:latin typeface="Trebuchet MS"/>
                <a:cs typeface="Trebuchet MS"/>
              </a:rPr>
              <a:t>Ângulo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004E96"/>
                </a:solidFill>
                <a:latin typeface="Trebuchet MS"/>
                <a:cs typeface="Trebuchet MS"/>
              </a:rPr>
              <a:t>de  </a:t>
            </a:r>
            <a:r>
              <a:rPr sz="1500" b="1" spc="-75" dirty="0">
                <a:solidFill>
                  <a:srgbClr val="004E96"/>
                </a:solidFill>
                <a:latin typeface="Trebuchet MS"/>
                <a:cs typeface="Trebuchet MS"/>
              </a:rPr>
              <a:t>abertura </a:t>
            </a:r>
            <a:r>
              <a:rPr sz="1500" b="1" spc="-2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55" dirty="0">
                <a:solidFill>
                  <a:srgbClr val="004E96"/>
                </a:solidFill>
                <a:latin typeface="Trebuchet MS"/>
                <a:cs typeface="Trebuchet MS"/>
              </a:rPr>
              <a:t>das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004E96"/>
                </a:solidFill>
                <a:latin typeface="Trebuchet MS"/>
                <a:cs typeface="Trebuchet MS"/>
              </a:rPr>
              <a:t>alças</a:t>
            </a:r>
            <a:endParaRPr sz="1500" b="1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8786" y="4804147"/>
            <a:ext cx="26013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004E96"/>
                </a:solidFill>
                <a:latin typeface="Trebuchet MS"/>
                <a:cs typeface="Trebuchet MS"/>
              </a:rPr>
              <a:t>Manter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1500" b="1" spc="-45" dirty="0">
                <a:solidFill>
                  <a:srgbClr val="004E96"/>
                </a:solidFill>
                <a:latin typeface="Trebuchet MS"/>
                <a:cs typeface="Trebuchet MS"/>
              </a:rPr>
              <a:t>ao  </a:t>
            </a:r>
            <a:r>
              <a:rPr sz="1500" b="1" spc="-60" dirty="0">
                <a:solidFill>
                  <a:srgbClr val="004E96"/>
                </a:solidFill>
                <a:latin typeface="Trebuchet MS"/>
                <a:cs typeface="Trebuchet MS"/>
              </a:rPr>
              <a:t>abrigo </a:t>
            </a:r>
            <a:r>
              <a:rPr sz="1500" b="1" spc="-45" dirty="0">
                <a:solidFill>
                  <a:srgbClr val="004E96"/>
                </a:solidFill>
                <a:latin typeface="Trebuchet MS"/>
                <a:cs typeface="Trebuchet MS"/>
              </a:rPr>
              <a:t>das  </a:t>
            </a:r>
            <a:r>
              <a:rPr sz="1500" b="1" spc="-75" dirty="0">
                <a:solidFill>
                  <a:srgbClr val="004E96"/>
                </a:solidFill>
                <a:latin typeface="Trebuchet MS"/>
                <a:cs typeface="Trebuchet MS"/>
              </a:rPr>
              <a:t>interpéries</a:t>
            </a:r>
            <a:endParaRPr sz="1500" b="1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531234" y="487654"/>
            <a:ext cx="9520816" cy="189859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665"/>
              </a:spcBef>
              <a:buAutoNum type="arabicPeriod" startAt="9"/>
            </a:pPr>
            <a:r>
              <a:rPr sz="2800" b="1" spc="-3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Enchimento</a:t>
            </a:r>
            <a:r>
              <a:rPr sz="2800" b="1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spc="-4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lang="pt-BR" sz="2800" spc="-40" dirty="0" smtClean="0">
                <a:solidFill>
                  <a:srgbClr val="004E96"/>
                </a:solidFill>
                <a:latin typeface="Trebuchet MS"/>
                <a:cs typeface="Trebuchet MS"/>
              </a:rPr>
              <a:t> bags </a:t>
            </a:r>
            <a:r>
              <a:rPr lang="pt-BR" sz="2800" spc="-40" dirty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sz="28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evem</a:t>
            </a: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ser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preferencialmente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enchidos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800" spc="-30" dirty="0" err="1">
                <a:solidFill>
                  <a:srgbClr val="004E96"/>
                </a:solidFill>
                <a:latin typeface="Trebuchet MS"/>
                <a:cs typeface="Trebuchet MS"/>
              </a:rPr>
              <a:t>sua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base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apoiada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no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chão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ou </a:t>
            </a:r>
            <a:r>
              <a:rPr sz="2800" spc="-105" dirty="0" err="1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sz="2800" spc="1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um</a:t>
            </a:r>
            <a:r>
              <a:rPr lang="pt-BR" sz="2800" spc="1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170" dirty="0" smtClean="0">
                <a:solidFill>
                  <a:srgbClr val="004E96"/>
                </a:solidFill>
                <a:latin typeface="Trebuchet MS"/>
                <a:cs typeface="Trebuchet MS"/>
              </a:rPr>
              <a:t>pallet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,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1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sz="2800" spc="-65" dirty="0" err="1">
                <a:solidFill>
                  <a:srgbClr val="004E96"/>
                </a:solidFill>
                <a:latin typeface="Trebuchet MS"/>
                <a:cs typeface="Trebuchet MS"/>
              </a:rPr>
              <a:t>corpo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deve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se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suportad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por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dispositiv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içament</a:t>
            </a:r>
            <a:r>
              <a:rPr sz="2800" spc="-10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14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lang="pt-BR" sz="2800" spc="-14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535418" y="2797228"/>
            <a:ext cx="9440432" cy="189859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lang="pt-BR" sz="2800" b="1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10</a:t>
            </a:r>
            <a:r>
              <a:rPr sz="2800" b="1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b="1" spc="28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0" dirty="0" err="1">
                <a:solidFill>
                  <a:srgbClr val="004E96"/>
                </a:solidFill>
                <a:latin typeface="Trebuchet MS"/>
                <a:cs typeface="Trebuchet MS"/>
              </a:rPr>
              <a:t>Estabilidade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dos</a:t>
            </a:r>
            <a:r>
              <a:rPr lang="pt-BR"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4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 Cheios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Quando</a:t>
            </a:r>
            <a:r>
              <a:rPr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cheios, a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razão </a:t>
            </a:r>
            <a:r>
              <a:rPr sz="2800" spc="-75" dirty="0" err="1">
                <a:solidFill>
                  <a:srgbClr val="004E96"/>
                </a:solidFill>
                <a:latin typeface="Trebuchet MS"/>
                <a:cs typeface="Trebuchet MS"/>
              </a:rPr>
              <a:t>altura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/</a:t>
            </a:r>
            <a:r>
              <a:rPr sz="2800" spc="-75" dirty="0" err="1">
                <a:solidFill>
                  <a:srgbClr val="004E96"/>
                </a:solidFill>
                <a:latin typeface="Trebuchet MS"/>
                <a:cs typeface="Trebuchet MS"/>
              </a:rPr>
              <a:t>diâmetro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lang="pt-BR"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 bag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não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deve </a:t>
            </a:r>
            <a:r>
              <a:rPr sz="2800" spc="-65" dirty="0" err="1">
                <a:solidFill>
                  <a:srgbClr val="004E96"/>
                </a:solidFill>
                <a:latin typeface="Trebuchet MS"/>
                <a:cs typeface="Trebuchet MS"/>
              </a:rPr>
              <a:t>ser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maior</a:t>
            </a:r>
            <a:r>
              <a:rPr lang="pt-BR" sz="2800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que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2:1. </a:t>
            </a:r>
            <a:r>
              <a:rPr sz="2800" spc="-2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800" spc="-55" dirty="0" err="1">
                <a:solidFill>
                  <a:srgbClr val="004E96"/>
                </a:solidFill>
                <a:latin typeface="Trebuchet MS"/>
                <a:cs typeface="Trebuchet MS"/>
              </a:rPr>
              <a:t>estabilidade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 smtClean="0">
                <a:solidFill>
                  <a:srgbClr val="004E96"/>
                </a:solidFill>
                <a:latin typeface="Trebuchet MS"/>
                <a:cs typeface="Trebuchet MS"/>
              </a:rPr>
              <a:t>dos</a:t>
            </a:r>
            <a:r>
              <a:rPr lang="pt-BR" sz="2800" spc="-45" dirty="0" smtClean="0">
                <a:solidFill>
                  <a:srgbClr val="004E96"/>
                </a:solidFill>
                <a:latin typeface="Trebuchet MS"/>
                <a:cs typeface="Trebuchet MS"/>
              </a:rPr>
              <a:t> bags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pode ser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melhorada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por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meio de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vibração</a:t>
            </a:r>
            <a:r>
              <a:rPr sz="2800" spc="-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durante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depois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enchimento.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3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10278" y="461341"/>
            <a:ext cx="9541772" cy="232948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lang="pt-BR" sz="2800" b="1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11</a:t>
            </a:r>
            <a:r>
              <a:rPr sz="2800" b="1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b="1" spc="254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004E96"/>
                </a:solidFill>
                <a:latin typeface="Trebuchet MS"/>
                <a:cs typeface="Trebuchet MS"/>
              </a:rPr>
              <a:t>Içamento</a:t>
            </a:r>
            <a:r>
              <a:rPr sz="2800" b="1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Ao</a:t>
            </a:r>
            <a:r>
              <a:rPr sz="2800" spc="-3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 err="1">
                <a:solidFill>
                  <a:srgbClr val="004E96"/>
                </a:solidFill>
                <a:latin typeface="Trebuchet MS"/>
                <a:cs typeface="Trebuchet MS"/>
              </a:rPr>
              <a:t>içar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lang="pt-BR" sz="28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40" dirty="0" smtClean="0">
                <a:solidFill>
                  <a:srgbClr val="004E96"/>
                </a:solidFill>
                <a:latin typeface="Trebuchet MS"/>
                <a:cs typeface="Trebuchet MS"/>
              </a:rPr>
              <a:t>bags </a:t>
            </a:r>
            <a:r>
              <a:rPr sz="2800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800" spc="-75" dirty="0" err="1">
                <a:solidFill>
                  <a:srgbClr val="004E96"/>
                </a:solidFill>
                <a:latin typeface="Trebuchet MS"/>
                <a:cs typeface="Trebuchet MS"/>
              </a:rPr>
              <a:t>empilhadeira</a:t>
            </a:r>
            <a:r>
              <a:rPr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lang="pt-BR"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 ATENÇÃO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que </a:t>
            </a:r>
            <a:r>
              <a:rPr sz="2800" spc="-30" dirty="0" err="1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garfo</a:t>
            </a:r>
            <a:r>
              <a:rPr lang="pt-BR"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s </a:t>
            </a:r>
            <a:r>
              <a:rPr sz="28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estejam</a:t>
            </a:r>
            <a:r>
              <a:rPr sz="2800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corretamente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espaçados. </a:t>
            </a:r>
            <a:r>
              <a:rPr sz="2800" spc="-4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800" spc="-4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 err="1">
                <a:solidFill>
                  <a:srgbClr val="004E96"/>
                </a:solidFill>
                <a:latin typeface="Trebuchet MS"/>
                <a:cs typeface="Trebuchet MS"/>
              </a:rPr>
              <a:t>garfos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não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po</a:t>
            </a:r>
            <a:r>
              <a:rPr sz="2800" spc="-9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dem</a:t>
            </a:r>
            <a:r>
              <a:rPr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ter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cantos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vivos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devem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ter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bordas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arredondadas </a:t>
            </a:r>
            <a:r>
              <a:rPr sz="2800" spc="-120" dirty="0">
                <a:solidFill>
                  <a:srgbClr val="004E96"/>
                </a:solidFill>
                <a:latin typeface="Trebuchet MS"/>
                <a:cs typeface="Trebuchet MS"/>
              </a:rPr>
              <a:t>e/ou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ter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cobertura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protetora.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3400425"/>
            <a:ext cx="9372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527050" y="500399"/>
            <a:ext cx="9525000" cy="328102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665"/>
              </a:spcBef>
              <a:buAutoNum type="arabicPeriod" startAt="12"/>
            </a:pPr>
            <a:r>
              <a:rPr sz="2800" b="1" spc="-2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Deslocamento</a:t>
            </a:r>
            <a:r>
              <a:rPr sz="2800" b="1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>
                <a:solidFill>
                  <a:srgbClr val="004E96"/>
                </a:solidFill>
                <a:latin typeface="Trebuchet MS"/>
                <a:cs typeface="Trebuchet MS"/>
              </a:rPr>
              <a:t>Horizontal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004E96"/>
                </a:solidFill>
                <a:latin typeface="Trebuchet MS"/>
                <a:cs typeface="Trebuchet MS"/>
              </a:rPr>
              <a:t>com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Empilhadei</a:t>
            </a:r>
            <a:r>
              <a:rPr sz="2800" b="1" spc="-4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sz="2800" b="1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lang="pt-BR"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bag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deve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ser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colocado próximo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à torre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da </a:t>
            </a:r>
            <a:r>
              <a:rPr sz="2800" spc="-50" dirty="0" err="1">
                <a:solidFill>
                  <a:srgbClr val="004E96"/>
                </a:solidFill>
                <a:latin typeface="Trebuchet MS"/>
                <a:cs typeface="Trebuchet MS"/>
              </a:rPr>
              <a:t>empilhadeira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mais </a:t>
            </a:r>
            <a:r>
              <a:rPr sz="2800" spc="-45" dirty="0" err="1">
                <a:solidFill>
                  <a:srgbClr val="004E96"/>
                </a:solidFill>
                <a:latin typeface="Trebuchet MS"/>
                <a:cs typeface="Trebuchet MS"/>
              </a:rPr>
              <a:t>baixo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possível</a:t>
            </a:r>
            <a:r>
              <a:rPr lang="pt-BR" sz="2800" spc="-40" dirty="0" smtClean="0">
                <a:solidFill>
                  <a:srgbClr val="004E96"/>
                </a:solidFill>
                <a:latin typeface="Trebuchet MS"/>
                <a:cs typeface="Trebuchet MS"/>
              </a:rPr>
              <a:t> e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ligeiramente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inclinada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trás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. </a:t>
            </a:r>
            <a:r>
              <a:rPr sz="2800" spc="-20" dirty="0" smtClean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1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carga</a:t>
            </a:r>
            <a:r>
              <a:rPr sz="28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não</a:t>
            </a:r>
            <a:r>
              <a:rPr sz="28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deve</a:t>
            </a:r>
            <a:r>
              <a:rPr sz="28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restringir</a:t>
            </a:r>
            <a:r>
              <a:rPr sz="28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visão</a:t>
            </a:r>
            <a:r>
              <a:rPr sz="28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sz="2800" spc="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operador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800" spc="-4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lang="pt-BR" sz="28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40" dirty="0" smtClean="0">
                <a:solidFill>
                  <a:srgbClr val="004E96"/>
                </a:solidFill>
                <a:latin typeface="Trebuchet MS"/>
                <a:cs typeface="Trebuchet MS"/>
              </a:rPr>
              <a:t>bags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não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devem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ser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arrastados. </a:t>
            </a:r>
            <a:r>
              <a:rPr sz="2800" spc="-2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empilhadeira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deve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estar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completamente</a:t>
            </a:r>
            <a:r>
              <a:rPr sz="2800" spc="-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parada</a:t>
            </a:r>
            <a:r>
              <a:rPr sz="2800" spc="-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antes</a:t>
            </a:r>
            <a:r>
              <a:rPr sz="2800" spc="-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bag</a:t>
            </a:r>
            <a:r>
              <a:rPr sz="2800" spc="-1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ser</a:t>
            </a:r>
            <a:r>
              <a:rPr sz="2800" spc="-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levantado</a:t>
            </a:r>
            <a:r>
              <a:rPr sz="2800" spc="-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sz="2800" spc="-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baixado.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050" y="4086225"/>
            <a:ext cx="9525000" cy="30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6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6470650" y="3019425"/>
            <a:ext cx="3581400" cy="4070985"/>
            <a:chOff x="624001" y="2478252"/>
            <a:chExt cx="4114800" cy="48387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001" y="2478252"/>
              <a:ext cx="4114798" cy="4838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647" y="6346532"/>
              <a:ext cx="743381" cy="7433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1407" y="2813177"/>
              <a:ext cx="743381" cy="7433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3640" y="6346532"/>
              <a:ext cx="743394" cy="7433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1420" y="2813177"/>
              <a:ext cx="743381" cy="7433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9408" y="4451172"/>
              <a:ext cx="743381" cy="7433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9408" y="4451172"/>
              <a:ext cx="743381" cy="74339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31494" y="460724"/>
            <a:ext cx="9520556" cy="278730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lang="pt-BR" sz="2800" b="1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13</a:t>
            </a:r>
            <a:r>
              <a:rPr sz="2800" b="1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b="1" spc="27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4E96"/>
                </a:solidFill>
                <a:latin typeface="Trebuchet MS"/>
                <a:cs typeface="Trebuchet MS"/>
              </a:rPr>
              <a:t>Manuseio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004E96"/>
                </a:solidFill>
                <a:latin typeface="Trebuchet MS"/>
                <a:cs typeface="Trebuchet MS"/>
              </a:rPr>
              <a:t>com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004E96"/>
                </a:solidFill>
                <a:latin typeface="Trebuchet MS"/>
                <a:cs typeface="Trebuchet MS"/>
              </a:rPr>
              <a:t>Guindastes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15" dirty="0" err="1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Gruas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ganchos, barras extensoras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outros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dispositivos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usados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sz="2800" spc="-95" dirty="0" err="1">
                <a:solidFill>
                  <a:srgbClr val="004E96"/>
                </a:solidFill>
                <a:latin typeface="Trebuchet MS"/>
                <a:cs typeface="Trebuchet MS"/>
              </a:rPr>
              <a:t>içamento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não</a:t>
            </a:r>
            <a:r>
              <a:rPr sz="2800" spc="-114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podem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ter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cantos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vivos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devem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ter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bordas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arredondadas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e/ou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coberturas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protetoras.</a:t>
            </a:r>
            <a:r>
              <a:rPr sz="2800" spc="-1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Quando</a:t>
            </a:r>
            <a:r>
              <a:rPr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3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lang="pt-BR"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bags </a:t>
            </a:r>
            <a:r>
              <a:rPr sz="28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forem</a:t>
            </a:r>
            <a:r>
              <a:rPr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suspensos,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as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alças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devem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ficar </a:t>
            </a:r>
            <a:r>
              <a:rPr sz="2800" spc="-60" dirty="0" err="1">
                <a:solidFill>
                  <a:srgbClr val="004E96"/>
                </a:solidFill>
                <a:latin typeface="Trebuchet MS"/>
                <a:cs typeface="Trebuchet MS"/>
              </a:rPr>
              <a:t>na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vertical,</a:t>
            </a:r>
            <a:r>
              <a:rPr lang="pt-BR"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se</a:t>
            </a:r>
            <a:r>
              <a:rPr sz="2800" spc="-1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m</a:t>
            </a:r>
            <a:r>
              <a:rPr sz="2800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quaisque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torçõe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u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004E96"/>
                </a:solidFill>
                <a:latin typeface="Trebuchet MS"/>
                <a:cs typeface="Trebuchet MS"/>
              </a:rPr>
              <a:t>nó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800" spc="-140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526065" y="510611"/>
            <a:ext cx="9525985" cy="235641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lang="pt-BR" sz="28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14</a:t>
            </a:r>
            <a:r>
              <a:rPr sz="28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b="1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>
                <a:solidFill>
                  <a:srgbClr val="004E96"/>
                </a:solidFill>
                <a:latin typeface="Trebuchet MS"/>
                <a:cs typeface="Trebuchet MS"/>
              </a:rPr>
              <a:t>Endireitamento</a:t>
            </a:r>
            <a:r>
              <a:rPr sz="2800" b="1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r>
              <a:rPr sz="2800" b="1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Tombados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endireitar</a:t>
            </a:r>
            <a:r>
              <a:rPr lang="pt-BR"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bags 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que </a:t>
            </a:r>
            <a:r>
              <a:rPr sz="2800" spc="-70" dirty="0" err="1">
                <a:solidFill>
                  <a:srgbClr val="004E96"/>
                </a:solidFill>
                <a:latin typeface="Trebuchet MS"/>
                <a:cs typeface="Trebuchet MS"/>
              </a:rPr>
              <a:t>tenham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tombado</a:t>
            </a:r>
            <a:r>
              <a:rPr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,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deve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ser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 usada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uma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corda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contínua,</a:t>
            </a:r>
            <a:r>
              <a:rPr sz="2800" spc="-1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passada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por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todas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as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alças.</a:t>
            </a:r>
            <a:r>
              <a:rPr sz="2800" spc="-1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Qualquer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tentativa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65" dirty="0" err="1">
                <a:solidFill>
                  <a:srgbClr val="004E96"/>
                </a:solidFill>
                <a:latin typeface="Trebuchet MS"/>
                <a:cs typeface="Trebuchet MS"/>
              </a:rPr>
              <a:t>levantar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bag </a:t>
            </a:r>
            <a:r>
              <a:rPr sz="2800" spc="-4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usando</a:t>
            </a:r>
            <a:r>
              <a:rPr sz="2800" spc="-4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menos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que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o total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alças</a:t>
            </a:r>
            <a:r>
              <a:rPr lang="pt-BR"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, </a:t>
            </a:r>
            <a:r>
              <a:rPr sz="28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pode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-se</a:t>
            </a:r>
            <a:r>
              <a:rPr sz="2800" spc="-1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resultar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no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rompimento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das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alças.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065" y="3400425"/>
            <a:ext cx="952598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5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527050" y="485983"/>
            <a:ext cx="9144000" cy="3524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15</a:t>
            </a:r>
            <a:r>
              <a:rPr sz="28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b="1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 err="1">
                <a:solidFill>
                  <a:srgbClr val="004E96"/>
                </a:solidFill>
                <a:latin typeface="Trebuchet MS"/>
                <a:cs typeface="Trebuchet MS"/>
              </a:rPr>
              <a:t>Esvaziamento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lang="pt-BR"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4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85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800" spc="-3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ão</a:t>
            </a:r>
            <a:r>
              <a:rPr sz="2800" spc="-3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esvaziados </a:t>
            </a:r>
            <a:r>
              <a:rPr sz="2800" spc="-60" dirty="0" err="1">
                <a:solidFill>
                  <a:srgbClr val="004E96"/>
                </a:solidFill>
                <a:latin typeface="Trebuchet MS"/>
                <a:cs typeface="Trebuchet MS"/>
              </a:rPr>
              <a:t>por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gravidade</a:t>
            </a:r>
            <a:r>
              <a:rPr lang="pt-BR"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, ou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sucção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. </a:t>
            </a:r>
            <a:endParaRPr lang="pt-BR" sz="2800" spc="-55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Não</a:t>
            </a:r>
            <a:r>
              <a:rPr sz="280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se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deve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transitar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permanecer</a:t>
            </a:r>
            <a:r>
              <a:rPr sz="2800" spc="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sob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um</a:t>
            </a:r>
            <a:r>
              <a:rPr lang="pt-BR"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dirty="0" smtClean="0">
                <a:solidFill>
                  <a:srgbClr val="004E96"/>
                </a:solidFill>
                <a:latin typeface="Trebuchet MS"/>
                <a:cs typeface="Trebuchet MS"/>
              </a:rPr>
              <a:t>bag</a:t>
            </a:r>
            <a:r>
              <a:rPr sz="280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suspenso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 smtClean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válvula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descarga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deve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ser aberta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somente </a:t>
            </a:r>
            <a:r>
              <a:rPr sz="2800" spc="-45" dirty="0" err="1">
                <a:solidFill>
                  <a:srgbClr val="004E96"/>
                </a:solidFill>
                <a:latin typeface="Trebuchet MS"/>
                <a:cs typeface="Trebuchet MS"/>
              </a:rPr>
              <a:t>quando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bag </a:t>
            </a:r>
            <a:r>
              <a:rPr sz="28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estiver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suspenso</a:t>
            </a:r>
            <a:r>
              <a:rPr lang="pt-BR" sz="2800" spc="-4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spc="-4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endParaRPr lang="pt-BR" sz="2800" spc="-40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uso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70" dirty="0" err="1">
                <a:solidFill>
                  <a:srgbClr val="004E96"/>
                </a:solidFill>
                <a:latin typeface="Trebuchet MS"/>
                <a:cs typeface="Trebuchet MS"/>
              </a:rPr>
              <a:t>faca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lang="pt-BR" sz="2800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instrumento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cortante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cortar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as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amarras </a:t>
            </a:r>
            <a:r>
              <a:rPr sz="2800" spc="-35" dirty="0">
                <a:solidFill>
                  <a:srgbClr val="004E96"/>
                </a:solidFill>
                <a:latin typeface="Trebuchet MS"/>
                <a:cs typeface="Trebuchet MS"/>
              </a:rPr>
              <a:t>das 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válvula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nã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é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recomendável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lang="pt-BR" sz="2800" spc="-70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pic>
        <p:nvPicPr>
          <p:cNvPr id="4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050" y="3781424"/>
            <a:ext cx="9144000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9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1779" y="458341"/>
            <a:ext cx="9520271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28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16</a:t>
            </a:r>
            <a:r>
              <a:rPr sz="28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b="1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 err="1">
                <a:solidFill>
                  <a:srgbClr val="004E96"/>
                </a:solidFill>
                <a:latin typeface="Trebuchet MS"/>
                <a:cs typeface="Trebuchet MS"/>
              </a:rPr>
              <a:t>Empilhamento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lang="pt-BR"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r>
              <a:rPr sz="2800" b="1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Cheios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2800" spc="-65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-40" dirty="0" smtClean="0">
                <a:solidFill>
                  <a:srgbClr val="004E96"/>
                </a:solidFill>
                <a:latin typeface="Trebuchet MS"/>
                <a:cs typeface="Trebuchet MS"/>
              </a:rPr>
              <a:t>s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pilhas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devem</a:t>
            </a:r>
            <a:r>
              <a:rPr sz="2800" spc="1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ser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formadas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com</a:t>
            </a:r>
            <a:r>
              <a:rPr sz="2800" spc="1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apoio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1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pelo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menos </a:t>
            </a:r>
            <a:r>
              <a:rPr sz="2800" spc="-3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2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paredes, </a:t>
            </a:r>
            <a:r>
              <a:rPr sz="2800" spc="-50" dirty="0" err="1">
                <a:solidFill>
                  <a:srgbClr val="004E96"/>
                </a:solidFill>
                <a:latin typeface="Trebuchet MS"/>
                <a:cs typeface="Trebuchet MS"/>
              </a:rPr>
              <a:t>sendo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PREFERÍVEL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3,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obter a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máxima estabilidade.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Quanto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mai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alt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pilha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maio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dev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se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númer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parede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contençã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140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pic>
        <p:nvPicPr>
          <p:cNvPr id="4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" y="3476625"/>
            <a:ext cx="8915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27050" y="463256"/>
            <a:ext cx="9525000" cy="423256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lang="pt-BR" sz="28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17</a:t>
            </a:r>
            <a:r>
              <a:rPr sz="28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b="1" spc="-13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 err="1">
                <a:solidFill>
                  <a:srgbClr val="004E96"/>
                </a:solidFill>
                <a:latin typeface="Trebuchet MS"/>
                <a:cs typeface="Trebuchet MS"/>
              </a:rPr>
              <a:t>Armazenamento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lang="pt-BR"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spc="-4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r>
              <a:rPr sz="2800" b="1" spc="-4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Cheios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69900" indent="-457200" algn="just">
              <a:spcBef>
                <a:spcPts val="665"/>
              </a:spcBef>
              <a:buFont typeface="Arial" panose="020B0604020202020204" pitchFamily="34" charset="0"/>
              <a:buChar char="•"/>
            </a:pP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Recomendamos o Sistema FIFO (primeiro que entra, primeiro que sai) para organização dos estoques. </a:t>
            </a:r>
          </a:p>
          <a:p>
            <a:pPr marL="469900" indent="-457200" algn="just">
              <a:spcBef>
                <a:spcPts val="665"/>
              </a:spcBef>
              <a:buFont typeface="Arial" panose="020B0604020202020204" pitchFamily="34" charset="0"/>
              <a:buChar char="•"/>
            </a:pP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Se </a:t>
            </a:r>
            <a:r>
              <a:rPr sz="2800" spc="-3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lang="pt-BR" sz="2800" spc="-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3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 </a:t>
            </a:r>
            <a:r>
              <a:rPr sz="2800" spc="-7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forem</a:t>
            </a:r>
            <a:r>
              <a:rPr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armazenados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ao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ar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livre</a:t>
            </a: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lang="pt-BR"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 ATENÇÃO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" dirty="0" smtClean="0">
                <a:solidFill>
                  <a:srgbClr val="004E96"/>
                </a:solidFill>
                <a:latin typeface="Trebuchet MS"/>
                <a:cs typeface="Trebuchet MS"/>
              </a:rPr>
              <a:t>es</a:t>
            </a:r>
            <a:r>
              <a:rPr sz="2800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pecial</a:t>
            </a:r>
            <a:r>
              <a:rPr sz="2800" b="1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deve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ser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dada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à cobertura. </a:t>
            </a:r>
            <a:r>
              <a:rPr sz="2800" spc="-40" dirty="0" err="1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 </a:t>
            </a:r>
            <a:r>
              <a:rPr sz="28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devem</a:t>
            </a: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estar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cobertos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material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à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prova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água,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evitar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que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água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se </a:t>
            </a:r>
            <a:r>
              <a:rPr sz="2800" spc="-65" dirty="0" err="1">
                <a:solidFill>
                  <a:srgbClr val="004E96"/>
                </a:solidFill>
                <a:latin typeface="Trebuchet MS"/>
                <a:cs typeface="Trebuchet MS"/>
              </a:rPr>
              <a:t>acumule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sobre</a:t>
            </a:r>
            <a:r>
              <a:rPr lang="pt-BR" sz="2800" spc="-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10" dirty="0" smtClean="0">
                <a:solidFill>
                  <a:srgbClr val="004E96"/>
                </a:solidFill>
                <a:latin typeface="Trebuchet MS"/>
                <a:cs typeface="Trebuchet MS"/>
              </a:rPr>
              <a:t>os bags. </a:t>
            </a:r>
          </a:p>
          <a:p>
            <a:pPr marL="469900" indent="-457200" algn="just">
              <a:spcBef>
                <a:spcPts val="665"/>
              </a:spcBef>
              <a:buFont typeface="Arial" panose="020B0604020202020204" pitchFamily="34" charset="0"/>
              <a:buChar char="•"/>
            </a:pPr>
            <a:r>
              <a:rPr lang="pt-BR"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Certifique-s</a:t>
            </a:r>
            <a:r>
              <a:rPr lang="pt-BR" sz="2800" spc="-110" dirty="0" smtClean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lang="pt-BR" sz="2800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65" dirty="0">
                <a:solidFill>
                  <a:srgbClr val="004E96"/>
                </a:solidFill>
                <a:latin typeface="Trebuchet MS"/>
                <a:cs typeface="Trebuchet MS"/>
              </a:rPr>
              <a:t>també</a:t>
            </a:r>
            <a:r>
              <a:rPr lang="pt-BR" sz="2800" spc="-140" dirty="0">
                <a:solidFill>
                  <a:srgbClr val="004E96"/>
                </a:solidFill>
                <a:latin typeface="Trebuchet MS"/>
                <a:cs typeface="Trebuchet MS"/>
              </a:rPr>
              <a:t>m</a:t>
            </a:r>
            <a:r>
              <a:rPr lang="pt-BR"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60" dirty="0">
                <a:solidFill>
                  <a:srgbClr val="004E96"/>
                </a:solidFill>
                <a:latin typeface="Trebuchet MS"/>
                <a:cs typeface="Trebuchet MS"/>
              </a:rPr>
              <a:t>qu</a:t>
            </a:r>
            <a:r>
              <a:rPr lang="pt-BR" sz="2800" spc="-90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lang="pt-BR"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lang="pt-BR"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bag </a:t>
            </a:r>
            <a:r>
              <a:rPr lang="pt-BR" sz="2800" spc="-40" dirty="0" smtClean="0">
                <a:solidFill>
                  <a:srgbClr val="004E96"/>
                </a:solidFill>
                <a:latin typeface="Trebuchet MS"/>
                <a:cs typeface="Trebuchet MS"/>
              </a:rPr>
              <a:t>nã</a:t>
            </a:r>
            <a:r>
              <a:rPr lang="pt-BR"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lang="pt-BR" sz="2800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70" dirty="0">
                <a:solidFill>
                  <a:srgbClr val="004E96"/>
                </a:solidFill>
                <a:latin typeface="Trebuchet MS"/>
                <a:cs typeface="Trebuchet MS"/>
              </a:rPr>
              <a:t>estej</a:t>
            </a:r>
            <a:r>
              <a:rPr lang="pt-BR" sz="2800" spc="-114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lang="pt-BR"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50" dirty="0">
                <a:solidFill>
                  <a:srgbClr val="004E96"/>
                </a:solidFill>
                <a:latin typeface="Trebuchet MS"/>
                <a:cs typeface="Trebuchet MS"/>
              </a:rPr>
              <a:t>colocad</a:t>
            </a:r>
            <a:r>
              <a:rPr lang="pt-BR" sz="2800" spc="-9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lang="pt-BR"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50" dirty="0">
                <a:solidFill>
                  <a:srgbClr val="004E96"/>
                </a:solidFill>
                <a:latin typeface="Trebuchet MS"/>
                <a:cs typeface="Trebuchet MS"/>
              </a:rPr>
              <a:t>sobr</a:t>
            </a:r>
            <a:r>
              <a:rPr lang="pt-BR" sz="2800" spc="-90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lang="pt-BR"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60" dirty="0">
                <a:solidFill>
                  <a:srgbClr val="004E96"/>
                </a:solidFill>
                <a:latin typeface="Trebuchet MS"/>
                <a:cs typeface="Trebuchet MS"/>
              </a:rPr>
              <a:t>supe</a:t>
            </a:r>
            <a:r>
              <a:rPr lang="pt-BR" sz="2800" spc="-85" dirty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lang="pt-BR" sz="2800" spc="-70" dirty="0">
                <a:solidFill>
                  <a:srgbClr val="004E96"/>
                </a:solidFill>
                <a:latin typeface="Trebuchet MS"/>
                <a:cs typeface="Trebuchet MS"/>
              </a:rPr>
              <a:t>fície</a:t>
            </a:r>
            <a:r>
              <a:rPr lang="pt-BR" sz="2800" spc="-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60" dirty="0">
                <a:solidFill>
                  <a:srgbClr val="004E96"/>
                </a:solidFill>
                <a:latin typeface="Trebuchet MS"/>
                <a:cs typeface="Trebuchet MS"/>
              </a:rPr>
              <a:t>molhada</a:t>
            </a:r>
            <a:r>
              <a:rPr lang="pt-BR"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. 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948" y="4710119"/>
            <a:ext cx="3733800" cy="25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2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pc="-40" dirty="0"/>
              <a:t>5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517810" y="493837"/>
            <a:ext cx="9534240" cy="24493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800" b="1" spc="-125" dirty="0" smtClean="0">
                <a:solidFill>
                  <a:srgbClr val="004E96"/>
                </a:solidFill>
                <a:latin typeface="Trebuchet MS"/>
                <a:cs typeface="Trebuchet MS"/>
              </a:rPr>
              <a:t>1</a:t>
            </a:r>
            <a:r>
              <a:rPr sz="2800" b="1" spc="-125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b="1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40" dirty="0">
                <a:solidFill>
                  <a:srgbClr val="004E96"/>
                </a:solidFill>
                <a:latin typeface="Trebuchet MS"/>
                <a:cs typeface="Trebuchet MS"/>
              </a:rPr>
              <a:t>que</a:t>
            </a:r>
            <a:r>
              <a:rPr sz="2800" b="1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10" dirty="0" smtClean="0">
                <a:solidFill>
                  <a:srgbClr val="004E96"/>
                </a:solidFill>
                <a:latin typeface="Trebuchet MS"/>
                <a:cs typeface="Trebuchet MS"/>
              </a:rPr>
              <a:t>é?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lang="pt-BR"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O Big Bag </a:t>
            </a:r>
            <a:r>
              <a:rPr sz="2800" spc="-114" dirty="0" smtClean="0">
                <a:solidFill>
                  <a:srgbClr val="004E96"/>
                </a:solidFill>
                <a:latin typeface="Trebuchet MS"/>
                <a:cs typeface="Trebuchet MS"/>
              </a:rPr>
              <a:t>é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definido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como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um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recipiente de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grande 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porte,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carga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trabalho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média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1 </a:t>
            </a:r>
            <a:r>
              <a:rPr sz="2800" spc="-8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tonelada</a:t>
            </a:r>
            <a:r>
              <a:rPr sz="2800" spc="-105" dirty="0" smtClean="0">
                <a:solidFill>
                  <a:srgbClr val="004E96"/>
                </a:solidFill>
                <a:latin typeface="Trebuchet MS"/>
                <a:cs typeface="Trebuchet MS"/>
              </a:rPr>
              <a:t>, </a:t>
            </a:r>
            <a:r>
              <a:rPr sz="2800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manufaturado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com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material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flexível,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dobrável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 err="1">
                <a:solidFill>
                  <a:srgbClr val="004E96"/>
                </a:solidFill>
                <a:latin typeface="Trebuchet MS"/>
                <a:cs typeface="Trebuchet MS"/>
              </a:rPr>
              <a:t>resistente</a:t>
            </a:r>
            <a:r>
              <a:rPr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:</a:t>
            </a:r>
            <a:endParaRPr lang="pt-BR" sz="2800" spc="-95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070"/>
              </a:spcBef>
            </a:pP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0851" y="2592447"/>
            <a:ext cx="9758394" cy="370357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1770" marR="5080" indent="-179705">
              <a:lnSpc>
                <a:spcPct val="100000"/>
              </a:lnSpc>
              <a:spcBef>
                <a:spcPts val="100"/>
              </a:spcBef>
              <a:buChar char="•"/>
              <a:tabLst>
                <a:tab pos="192405" algn="l"/>
              </a:tabLst>
            </a:pP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destinado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ao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acondicionamento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transporte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materiais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fluxo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contínuo,</a:t>
            </a:r>
            <a:r>
              <a:rPr sz="2800" spc="-120" dirty="0">
                <a:solidFill>
                  <a:srgbClr val="004E96"/>
                </a:solidFill>
                <a:latin typeface="Trebuchet MS"/>
                <a:cs typeface="Trebuchet MS"/>
              </a:rPr>
              <a:t> em </a:t>
            </a:r>
            <a:r>
              <a:rPr sz="2800" spc="-3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forma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pó,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flocos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ou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grãos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materiais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sólidos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 err="1">
                <a:solidFill>
                  <a:srgbClr val="004E96"/>
                </a:solidFill>
                <a:latin typeface="Trebuchet MS"/>
                <a:cs typeface="Trebuchet MS"/>
              </a:rPr>
              <a:t>secos</a:t>
            </a:r>
            <a:r>
              <a:rPr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;</a:t>
            </a:r>
            <a:endParaRPr lang="pt-BR" sz="2800" spc="-85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91770" marR="7620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2405" algn="l"/>
              </a:tabLst>
            </a:pPr>
            <a:r>
              <a:rPr sz="2800" spc="-95" dirty="0" err="1">
                <a:solidFill>
                  <a:srgbClr val="004E96"/>
                </a:solidFill>
                <a:latin typeface="Trebuchet MS"/>
                <a:cs typeface="Trebuchet MS"/>
              </a:rPr>
              <a:t>dotado</a:t>
            </a:r>
            <a:r>
              <a:rPr sz="2800" spc="-1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0" dirty="0" smtClean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lang="pt-BR" sz="2800" spc="-1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alças</a:t>
            </a:r>
            <a:r>
              <a:rPr sz="2800" spc="-15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 err="1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sz="2800" spc="-1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cintas</a:t>
            </a:r>
            <a:r>
              <a:rPr lang="pt-BR" sz="2800" spc="-9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que</a:t>
            </a:r>
            <a:r>
              <a:rPr sz="2800" spc="-16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facilitam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sua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movimentação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 err="1">
                <a:solidFill>
                  <a:srgbClr val="004E96"/>
                </a:solidFill>
                <a:latin typeface="Trebuchet MS"/>
                <a:cs typeface="Trebuchet MS"/>
              </a:rPr>
              <a:t>mecânica</a:t>
            </a:r>
            <a:r>
              <a:rPr sz="2800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;</a:t>
            </a:r>
            <a:endParaRPr lang="pt-BR" sz="2800" spc="-100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5" marR="7620">
              <a:lnSpc>
                <a:spcPct val="100000"/>
              </a:lnSpc>
              <a:spcBef>
                <a:spcPts val="565"/>
              </a:spcBef>
              <a:tabLst>
                <a:tab pos="192405" algn="l"/>
              </a:tabLst>
            </a:pP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91770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2405" algn="l"/>
              </a:tabLst>
            </a:pP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sistema</a:t>
            </a:r>
            <a:r>
              <a:rPr sz="2800" spc="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embalagem</a:t>
            </a:r>
            <a:r>
              <a:rPr sz="2800" spc="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transporte</a:t>
            </a:r>
            <a:r>
              <a:rPr sz="2800" spc="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eficiente</a:t>
            </a:r>
            <a:r>
              <a:rPr sz="2800" spc="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econômic</a:t>
            </a:r>
            <a:r>
              <a:rPr lang="pt-BR" sz="2800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o.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4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22867" y="447371"/>
            <a:ext cx="9605383" cy="6229654"/>
          </a:xfrm>
          <a:prstGeom prst="rect">
            <a:avLst/>
          </a:prstGeom>
        </p:spPr>
        <p:txBody>
          <a:bodyPr vert="horz" wrap="square" lIns="0" tIns="1022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lang="pt-BR" sz="22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18</a:t>
            </a:r>
            <a:r>
              <a:rPr sz="22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200" b="1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b="1" spc="-45" dirty="0">
                <a:solidFill>
                  <a:srgbClr val="004E96"/>
                </a:solidFill>
                <a:latin typeface="Trebuchet MS"/>
                <a:cs typeface="Trebuchet MS"/>
              </a:rPr>
              <a:t>P</a:t>
            </a:r>
            <a:r>
              <a:rPr sz="2200" b="1" spc="-55" dirty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sz="2200" b="1" spc="-10" dirty="0">
                <a:solidFill>
                  <a:srgbClr val="004E96"/>
                </a:solidFill>
                <a:latin typeface="Trebuchet MS"/>
                <a:cs typeface="Trebuchet MS"/>
              </a:rPr>
              <a:t>odutos</a:t>
            </a:r>
            <a:r>
              <a:rPr sz="22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b="1" spc="-55" dirty="0">
                <a:solidFill>
                  <a:srgbClr val="004E96"/>
                </a:solidFill>
                <a:latin typeface="Trebuchet MS"/>
                <a:cs typeface="Trebuchet MS"/>
              </a:rPr>
              <a:t>P</a:t>
            </a:r>
            <a:r>
              <a:rPr sz="2200" b="1" spc="-5" dirty="0">
                <a:solidFill>
                  <a:srgbClr val="004E96"/>
                </a:solidFill>
                <a:latin typeface="Trebuchet MS"/>
                <a:cs typeface="Trebuchet MS"/>
              </a:rPr>
              <a:t>erigosos</a:t>
            </a:r>
            <a:endParaRPr sz="22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335915" algn="just">
              <a:lnSpc>
                <a:spcPct val="100000"/>
              </a:lnSpc>
              <a:spcBef>
                <a:spcPts val="710"/>
              </a:spcBef>
            </a:pP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Especial</a:t>
            </a:r>
            <a:r>
              <a:rPr sz="2200" spc="-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cuidado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004E96"/>
                </a:solidFill>
                <a:latin typeface="Trebuchet MS"/>
                <a:cs typeface="Trebuchet MS"/>
              </a:rPr>
              <a:t>deve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ser</a:t>
            </a:r>
            <a:r>
              <a:rPr sz="2200" spc="-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tomado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no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0" dirty="0" err="1">
                <a:solidFill>
                  <a:srgbClr val="004E96"/>
                </a:solidFill>
                <a:latin typeface="Trebuchet MS"/>
                <a:cs typeface="Trebuchet MS"/>
              </a:rPr>
              <a:t>manuseio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lang="pt-BR" sz="2200" spc="-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200" spc="-10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r>
              <a:rPr lang="pt-BR" sz="22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contend</a:t>
            </a:r>
            <a:r>
              <a:rPr sz="22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200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004E96"/>
                </a:solidFill>
                <a:latin typeface="Trebuchet MS"/>
                <a:cs typeface="Trebuchet MS"/>
              </a:rPr>
              <a:t>produto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004E96"/>
                </a:solidFill>
                <a:latin typeface="Trebuchet MS"/>
                <a:cs typeface="Trebuchet MS"/>
              </a:rPr>
              <a:t>perigosos:</a:t>
            </a:r>
            <a:endParaRPr sz="22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44500" marR="12065" indent="-144780">
              <a:lnSpc>
                <a:spcPct val="100000"/>
              </a:lnSpc>
              <a:spcBef>
                <a:spcPts val="710"/>
              </a:spcBef>
              <a:buChar char="•"/>
              <a:tabLst>
                <a:tab pos="445134" algn="l"/>
              </a:tabLst>
            </a:pPr>
            <a:r>
              <a:rPr sz="2200" spc="-70" dirty="0">
                <a:solidFill>
                  <a:srgbClr val="004E96"/>
                </a:solidFill>
                <a:latin typeface="Trebuchet MS"/>
                <a:cs typeface="Trebuchet MS"/>
              </a:rPr>
              <a:t>Verificar</a:t>
            </a:r>
            <a:r>
              <a:rPr sz="2200" spc="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se</a:t>
            </a:r>
            <a:r>
              <a:rPr sz="2200" spc="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4E96"/>
                </a:solidFill>
                <a:latin typeface="Trebuchet MS"/>
                <a:cs typeface="Trebuchet MS"/>
              </a:rPr>
              <a:t>é</a:t>
            </a:r>
            <a:r>
              <a:rPr sz="2200" spc="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permitido</a:t>
            </a:r>
            <a:r>
              <a:rPr sz="2200" spc="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200" spc="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40" dirty="0" err="1">
                <a:solidFill>
                  <a:srgbClr val="004E96"/>
                </a:solidFill>
                <a:latin typeface="Trebuchet MS"/>
                <a:cs typeface="Trebuchet MS"/>
              </a:rPr>
              <a:t>uso</a:t>
            </a:r>
            <a:r>
              <a:rPr sz="2200" spc="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lang="pt-BR" sz="2200" spc="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200" spc="35" dirty="0" smtClean="0">
                <a:solidFill>
                  <a:srgbClr val="004E96"/>
                </a:solidFill>
                <a:latin typeface="Trebuchet MS"/>
                <a:cs typeface="Trebuchet MS"/>
              </a:rPr>
              <a:t>bags </a:t>
            </a:r>
            <a:r>
              <a:rPr sz="22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para</a:t>
            </a:r>
            <a:r>
              <a:rPr sz="2200" spc="3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200" spc="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acondi</a:t>
            </a:r>
            <a:r>
              <a:rPr sz="22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cionamento</a:t>
            </a:r>
            <a:r>
              <a:rPr sz="2200" spc="-1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daquele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produto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perigoso.</a:t>
            </a:r>
            <a:endParaRPr sz="22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44500" indent="-145415">
              <a:lnSpc>
                <a:spcPct val="100000"/>
              </a:lnSpc>
              <a:spcBef>
                <a:spcPts val="705"/>
              </a:spcBef>
              <a:buChar char="•"/>
              <a:tabLst>
                <a:tab pos="445134" algn="l"/>
              </a:tabLst>
            </a:pPr>
            <a:r>
              <a:rPr sz="2200" spc="-60" dirty="0" err="1">
                <a:solidFill>
                  <a:srgbClr val="004E96"/>
                </a:solidFill>
                <a:latin typeface="Trebuchet MS"/>
                <a:cs typeface="Trebuchet MS"/>
              </a:rPr>
              <a:t>Utilizar</a:t>
            </a:r>
            <a:r>
              <a:rPr sz="22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soment</a:t>
            </a:r>
            <a:r>
              <a:rPr lang="pt-BR" sz="22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e bags </a:t>
            </a:r>
            <a:r>
              <a:rPr sz="2200" spc="-4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homologados</a:t>
            </a:r>
            <a:r>
              <a:rPr sz="2200" spc="-3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 err="1">
                <a:solidFill>
                  <a:srgbClr val="004E96"/>
                </a:solidFill>
                <a:latin typeface="Trebuchet MS"/>
                <a:cs typeface="Trebuchet MS"/>
              </a:rPr>
              <a:t>pelas</a:t>
            </a:r>
            <a:r>
              <a:rPr sz="2200" spc="-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autoridades</a:t>
            </a:r>
            <a:r>
              <a:rPr lang="pt-BR" sz="22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7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competentes</a:t>
            </a:r>
            <a:r>
              <a:rPr sz="2200" spc="-75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2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44500" indent="-145415">
              <a:lnSpc>
                <a:spcPct val="100000"/>
              </a:lnSpc>
              <a:spcBef>
                <a:spcPts val="710"/>
              </a:spcBef>
              <a:buChar char="•"/>
              <a:tabLst>
                <a:tab pos="445134" algn="l"/>
              </a:tabLst>
            </a:pPr>
            <a:r>
              <a:rPr sz="2200" spc="-50" dirty="0">
                <a:solidFill>
                  <a:srgbClr val="004E96"/>
                </a:solidFill>
                <a:latin typeface="Trebuchet MS"/>
                <a:cs typeface="Trebuchet MS"/>
              </a:rPr>
              <a:t>Obser</a:t>
            </a:r>
            <a:r>
              <a:rPr sz="2200" spc="-70" dirty="0">
                <a:solidFill>
                  <a:srgbClr val="004E96"/>
                </a:solidFill>
                <a:latin typeface="Trebuchet MS"/>
                <a:cs typeface="Trebuchet MS"/>
              </a:rPr>
              <a:t>va</a:t>
            </a:r>
            <a:r>
              <a:rPr sz="2200" spc="-75" dirty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200" spc="-45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limite</a:t>
            </a:r>
            <a:r>
              <a:rPr sz="2200" spc="-80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sz="2200" spc="-100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volume</a:t>
            </a:r>
            <a:r>
              <a:rPr sz="2200" spc="-75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200" spc="-140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2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44500" indent="-145415">
              <a:lnSpc>
                <a:spcPct val="100000"/>
              </a:lnSpc>
              <a:spcBef>
                <a:spcPts val="710"/>
              </a:spcBef>
              <a:buChar char="•"/>
              <a:tabLst>
                <a:tab pos="445134" algn="l"/>
              </a:tabLst>
            </a:pP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Observar </a:t>
            </a:r>
            <a:r>
              <a:rPr sz="2200" spc="-70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 proibição </a:t>
            </a:r>
            <a:r>
              <a:rPr sz="2200" spc="-8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reutilização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2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bags</a:t>
            </a:r>
            <a:r>
              <a:rPr sz="22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4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utilizados</a:t>
            </a:r>
            <a:r>
              <a:rPr lang="pt-BR" sz="22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par</a:t>
            </a:r>
            <a:r>
              <a:rPr sz="22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200" spc="-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acondicionament</a:t>
            </a:r>
            <a:r>
              <a:rPr sz="2200" spc="-9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sz="2200" spc="-100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004E96"/>
                </a:solidFill>
                <a:latin typeface="Trebuchet MS"/>
                <a:cs typeface="Trebuchet MS"/>
              </a:rPr>
              <a:t>produto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004E96"/>
                </a:solidFill>
                <a:latin typeface="Trebuchet MS"/>
                <a:cs typeface="Trebuchet MS"/>
              </a:rPr>
              <a:t>perigoso</a:t>
            </a:r>
            <a:r>
              <a:rPr sz="2200" spc="-70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200" spc="-140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2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335915" marR="5080" algn="just">
              <a:lnSpc>
                <a:spcPct val="104200"/>
              </a:lnSpc>
              <a:spcBef>
                <a:spcPts val="705"/>
              </a:spcBef>
            </a:pPr>
            <a:r>
              <a:rPr sz="2200" spc="-2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norma </a:t>
            </a:r>
            <a:r>
              <a:rPr sz="2200" b="1" spc="10" dirty="0">
                <a:solidFill>
                  <a:srgbClr val="004E96"/>
                </a:solidFill>
                <a:latin typeface="Trebuchet MS"/>
                <a:cs typeface="Trebuchet MS"/>
              </a:rPr>
              <a:t>NBR </a:t>
            </a:r>
            <a:r>
              <a:rPr sz="2200" b="1" spc="-45" dirty="0">
                <a:solidFill>
                  <a:srgbClr val="004E96"/>
                </a:solidFill>
                <a:latin typeface="Trebuchet MS"/>
                <a:cs typeface="Trebuchet MS"/>
              </a:rPr>
              <a:t>15054 </a:t>
            </a:r>
            <a:r>
              <a:rPr sz="2200" b="1" spc="145" dirty="0">
                <a:solidFill>
                  <a:srgbClr val="004E96"/>
                </a:solidFill>
                <a:latin typeface="Trebuchet MS"/>
                <a:cs typeface="Trebuchet MS"/>
              </a:rPr>
              <a:t>– </a:t>
            </a:r>
            <a:r>
              <a:rPr sz="2200" b="1" spc="10" dirty="0">
                <a:solidFill>
                  <a:srgbClr val="004E96"/>
                </a:solidFill>
                <a:latin typeface="Trebuchet MS"/>
                <a:cs typeface="Trebuchet MS"/>
              </a:rPr>
              <a:t>Contentores para </a:t>
            </a:r>
            <a:r>
              <a:rPr sz="2200" b="1" spc="15" dirty="0">
                <a:solidFill>
                  <a:srgbClr val="004E96"/>
                </a:solidFill>
                <a:latin typeface="Trebuchet MS"/>
                <a:cs typeface="Trebuchet MS"/>
              </a:rPr>
              <a:t>Produtos </a:t>
            </a:r>
            <a:r>
              <a:rPr sz="2200" b="1" spc="10" dirty="0">
                <a:solidFill>
                  <a:srgbClr val="004E96"/>
                </a:solidFill>
                <a:latin typeface="Trebuchet MS"/>
                <a:cs typeface="Trebuchet MS"/>
              </a:rPr>
              <a:t>Perigosos</a:t>
            </a:r>
            <a:r>
              <a:rPr sz="2200" spc="10" dirty="0">
                <a:solidFill>
                  <a:srgbClr val="004E96"/>
                </a:solidFill>
                <a:latin typeface="Trebuchet MS"/>
                <a:cs typeface="Trebuchet MS"/>
              </a:rPr>
              <a:t>, </a:t>
            </a:r>
            <a:r>
              <a:rPr sz="2200" spc="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publicada </a:t>
            </a:r>
            <a:r>
              <a:rPr sz="2200" spc="-105" dirty="0">
                <a:solidFill>
                  <a:srgbClr val="004E96"/>
                </a:solidFill>
                <a:latin typeface="Trebuchet MS"/>
                <a:cs typeface="Trebuchet MS"/>
              </a:rPr>
              <a:t>em </a:t>
            </a:r>
            <a:r>
              <a:rPr sz="2200" spc="-75" dirty="0">
                <a:solidFill>
                  <a:srgbClr val="004E96"/>
                </a:solidFill>
                <a:latin typeface="Trebuchet MS"/>
                <a:cs typeface="Trebuchet MS"/>
              </a:rPr>
              <a:t>31/03/2004,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especifica </a:t>
            </a:r>
            <a:r>
              <a:rPr sz="2200" spc="-35" dirty="0">
                <a:solidFill>
                  <a:srgbClr val="004E96"/>
                </a:solidFill>
                <a:latin typeface="Trebuchet MS"/>
                <a:cs typeface="Trebuchet MS"/>
              </a:rPr>
              <a:t>os </a:t>
            </a:r>
            <a:r>
              <a:rPr sz="2200" spc="-50" dirty="0">
                <a:solidFill>
                  <a:srgbClr val="004E96"/>
                </a:solidFill>
                <a:latin typeface="Trebuchet MS"/>
                <a:cs typeface="Trebuchet MS"/>
              </a:rPr>
              <a:t>requisitos </a:t>
            </a:r>
            <a:r>
              <a:rPr sz="22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contentores </a:t>
            </a:r>
            <a:r>
              <a:rPr sz="2200" spc="-45" dirty="0">
                <a:solidFill>
                  <a:srgbClr val="004E96"/>
                </a:solidFill>
                <a:latin typeface="Trebuchet MS"/>
                <a:cs typeface="Trebuchet MS"/>
              </a:rPr>
              <a:t>(IBC) </a:t>
            </a:r>
            <a:r>
              <a:rPr sz="22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200" spc="-70" dirty="0">
                <a:solidFill>
                  <a:srgbClr val="004E96"/>
                </a:solidFill>
                <a:latin typeface="Trebuchet MS"/>
                <a:cs typeface="Trebuchet MS"/>
              </a:rPr>
              <a:t>transporte,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movimentação </a:t>
            </a:r>
            <a:r>
              <a:rPr sz="22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armazenamento </a:t>
            </a:r>
            <a:r>
              <a:rPr sz="22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200" spc="-50" dirty="0">
                <a:solidFill>
                  <a:srgbClr val="004E96"/>
                </a:solidFill>
                <a:latin typeface="Trebuchet MS"/>
                <a:cs typeface="Trebuchet MS"/>
              </a:rPr>
              <a:t>produtos </a:t>
            </a:r>
            <a:r>
              <a:rPr sz="2200" spc="-40" dirty="0">
                <a:solidFill>
                  <a:srgbClr val="004E96"/>
                </a:solidFill>
                <a:latin typeface="Trebuchet MS"/>
                <a:cs typeface="Trebuchet MS"/>
              </a:rPr>
              <a:t>perigosos </a:t>
            </a:r>
            <a:r>
              <a:rPr sz="22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200" spc="-35" dirty="0">
                <a:solidFill>
                  <a:srgbClr val="004E96"/>
                </a:solidFill>
                <a:latin typeface="Trebuchet MS"/>
                <a:cs typeface="Trebuchet MS"/>
              </a:rPr>
              <a:t>os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métodos </a:t>
            </a:r>
            <a:r>
              <a:rPr sz="22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200" spc="-45" dirty="0">
                <a:solidFill>
                  <a:srgbClr val="004E96"/>
                </a:solidFill>
                <a:latin typeface="Trebuchet MS"/>
                <a:cs typeface="Trebuchet MS"/>
              </a:rPr>
              <a:t>ensaio </a:t>
            </a:r>
            <a:r>
              <a:rPr sz="2200" spc="-50" dirty="0">
                <a:solidFill>
                  <a:srgbClr val="004E96"/>
                </a:solidFill>
                <a:latin typeface="Trebuchet MS"/>
                <a:cs typeface="Trebuchet MS"/>
              </a:rPr>
              <a:t>necessários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200" spc="-7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avaliação </a:t>
            </a:r>
            <a:r>
              <a:rPr sz="2200" spc="-8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desempenho </a:t>
            </a:r>
            <a:r>
              <a:rPr sz="2200" spc="-35" dirty="0">
                <a:solidFill>
                  <a:srgbClr val="004E96"/>
                </a:solidFill>
                <a:latin typeface="Trebuchet MS"/>
                <a:cs typeface="Trebuchet MS"/>
              </a:rPr>
              <a:t>dos </a:t>
            </a:r>
            <a:r>
              <a:rPr sz="22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contentores</a:t>
            </a:r>
            <a:r>
              <a:rPr sz="2200" spc="-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(IBC).</a:t>
            </a:r>
            <a:endParaRPr sz="22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335915" marR="7620" algn="just">
              <a:lnSpc>
                <a:spcPct val="104200"/>
              </a:lnSpc>
              <a:spcBef>
                <a:spcPts val="565"/>
              </a:spcBef>
            </a:pPr>
            <a:r>
              <a:rPr sz="2200" spc="-30" dirty="0">
                <a:solidFill>
                  <a:srgbClr val="004E96"/>
                </a:solidFill>
                <a:latin typeface="Trebuchet MS"/>
                <a:cs typeface="Trebuchet MS"/>
              </a:rPr>
              <a:t>No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Brasil, </a:t>
            </a:r>
            <a:r>
              <a:rPr sz="2200" spc="-80" dirty="0">
                <a:solidFill>
                  <a:srgbClr val="004E96"/>
                </a:solidFill>
                <a:latin typeface="Trebuchet MS"/>
                <a:cs typeface="Trebuchet MS"/>
              </a:rPr>
              <a:t>devem</a:t>
            </a:r>
            <a:r>
              <a:rPr sz="22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ser</a:t>
            </a:r>
            <a:r>
              <a:rPr sz="2200" spc="2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004E96"/>
                </a:solidFill>
                <a:latin typeface="Trebuchet MS"/>
                <a:cs typeface="Trebuchet MS"/>
              </a:rPr>
              <a:t>consultados </a:t>
            </a:r>
            <a:r>
              <a:rPr sz="2200" spc="-35" dirty="0">
                <a:solidFill>
                  <a:srgbClr val="004E96"/>
                </a:solidFill>
                <a:latin typeface="Trebuchet MS"/>
                <a:cs typeface="Trebuchet MS"/>
              </a:rPr>
              <a:t>os órgãos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específicos para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cada</a:t>
            </a:r>
            <a:r>
              <a:rPr sz="2200" spc="2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tipo </a:t>
            </a:r>
            <a:r>
              <a:rPr sz="22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2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transporte</a:t>
            </a:r>
            <a:r>
              <a:rPr sz="2200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utilizado,</a:t>
            </a:r>
            <a:r>
              <a:rPr sz="2200" spc="-80" dirty="0">
                <a:solidFill>
                  <a:srgbClr val="004E96"/>
                </a:solidFill>
                <a:latin typeface="Trebuchet MS"/>
                <a:cs typeface="Trebuchet MS"/>
              </a:rPr>
              <a:t> sejam</a:t>
            </a:r>
            <a:r>
              <a:rPr sz="22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eles</a:t>
            </a:r>
            <a:r>
              <a:rPr sz="22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marítimo</a:t>
            </a:r>
            <a:r>
              <a:rPr sz="22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sz="22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004E96"/>
                </a:solidFill>
                <a:latin typeface="Trebuchet MS"/>
                <a:cs typeface="Trebuchet MS"/>
              </a:rPr>
              <a:t>terrestre</a:t>
            </a:r>
            <a:r>
              <a:rPr sz="22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004E96"/>
                </a:solidFill>
                <a:latin typeface="Trebuchet MS"/>
                <a:cs typeface="Trebuchet MS"/>
              </a:rPr>
              <a:t>(INMETRO,</a:t>
            </a:r>
            <a:r>
              <a:rPr sz="2200" spc="-8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004E96"/>
                </a:solidFill>
                <a:latin typeface="Trebuchet MS"/>
                <a:cs typeface="Trebuchet MS"/>
              </a:rPr>
              <a:t>DPC</a:t>
            </a:r>
            <a:endParaRPr sz="22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335915" algn="just">
              <a:lnSpc>
                <a:spcPct val="100000"/>
              </a:lnSpc>
              <a:spcBef>
                <a:spcPts val="55"/>
              </a:spcBef>
            </a:pPr>
            <a:r>
              <a:rPr sz="2200" spc="145" dirty="0">
                <a:solidFill>
                  <a:srgbClr val="004E96"/>
                </a:solidFill>
                <a:latin typeface="Trebuchet MS"/>
                <a:cs typeface="Trebuchet MS"/>
              </a:rPr>
              <a:t>–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Diretoria</a:t>
            </a:r>
            <a:r>
              <a:rPr sz="22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2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Portos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004E96"/>
                </a:solidFill>
                <a:latin typeface="Trebuchet MS"/>
                <a:cs typeface="Trebuchet MS"/>
              </a:rPr>
              <a:t>Costas</a:t>
            </a:r>
            <a:r>
              <a:rPr sz="22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4E96"/>
                </a:solidFill>
                <a:latin typeface="Trebuchet MS"/>
                <a:cs typeface="Trebuchet MS"/>
              </a:rPr>
              <a:t>da</a:t>
            </a:r>
            <a:r>
              <a:rPr sz="22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srgbClr val="004E96"/>
                </a:solidFill>
                <a:latin typeface="Trebuchet MS"/>
                <a:cs typeface="Trebuchet MS"/>
              </a:rPr>
              <a:t>Marinha</a:t>
            </a:r>
            <a:r>
              <a:rPr sz="22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sz="22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4E96"/>
                </a:solidFill>
                <a:latin typeface="Trebuchet MS"/>
                <a:cs typeface="Trebuchet MS"/>
              </a:rPr>
              <a:t>Brasil).</a:t>
            </a:r>
            <a:endParaRPr sz="22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8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526042" y="506914"/>
            <a:ext cx="9526008" cy="276742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20"/>
              </a:spcBef>
            </a:pPr>
            <a:r>
              <a:rPr lang="pt-BR" sz="28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19</a:t>
            </a:r>
            <a:r>
              <a:rPr sz="28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b="1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4E96"/>
                </a:solidFill>
                <a:latin typeface="Trebuchet MS"/>
                <a:cs typeface="Trebuchet MS"/>
              </a:rPr>
              <a:t>Materiais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e </a:t>
            </a:r>
            <a:r>
              <a:rPr sz="2800" b="1" spc="-20" dirty="0">
                <a:solidFill>
                  <a:srgbClr val="004E96"/>
                </a:solidFill>
                <a:latin typeface="Trebuchet MS"/>
                <a:cs typeface="Trebuchet MS"/>
              </a:rPr>
              <a:t>Áreas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004E96"/>
                </a:solidFill>
                <a:latin typeface="Trebuchet MS"/>
                <a:cs typeface="Trebuchet MS"/>
              </a:rPr>
              <a:t>com</a:t>
            </a:r>
            <a:r>
              <a:rPr sz="2800" b="1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004E96"/>
                </a:solidFill>
                <a:latin typeface="Trebuchet MS"/>
                <a:cs typeface="Trebuchet MS"/>
              </a:rPr>
              <a:t>Atmosfera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15" dirty="0">
                <a:solidFill>
                  <a:srgbClr val="004E96"/>
                </a:solidFill>
                <a:latin typeface="Trebuchet MS"/>
                <a:cs typeface="Trebuchet MS"/>
              </a:rPr>
              <a:t>Inflamável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15" dirty="0" err="1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sz="2800" b="1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Explosiva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720"/>
              </a:spcBef>
            </a:pP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Se o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big bags 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for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cheio,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esvaziado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ou manuseado </a:t>
            </a:r>
            <a:r>
              <a:rPr sz="2800" spc="-105" dirty="0">
                <a:solidFill>
                  <a:srgbClr val="004E96"/>
                </a:solidFill>
                <a:latin typeface="Trebuchet MS"/>
                <a:cs typeface="Trebuchet MS"/>
              </a:rPr>
              <a:t>em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área com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atmosfera inflamável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ou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explosiva,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sz="28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fornecedor</a:t>
            </a:r>
            <a:r>
              <a:rPr lang="pt-BR"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deverá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fazer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recomendações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sobre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sz="2800" spc="-60" dirty="0" err="1">
                <a:solidFill>
                  <a:srgbClr val="004E96"/>
                </a:solidFill>
                <a:latin typeface="Trebuchet MS"/>
                <a:cs typeface="Trebuchet MS"/>
              </a:rPr>
              <a:t>tipo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lang="pt-BR"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 bags </a:t>
            </a:r>
            <a:r>
              <a:rPr sz="28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mais</a:t>
            </a:r>
            <a:r>
              <a:rPr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apropriado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para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uso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nestas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áreas,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4E96"/>
                </a:solidFill>
                <a:latin typeface="Trebuchet MS"/>
                <a:cs typeface="Trebuchet MS"/>
              </a:rPr>
              <a:t>pois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eletricidade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estática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pode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ser</a:t>
            </a:r>
            <a:r>
              <a:rPr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gerada.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84588" y="7278080"/>
            <a:ext cx="123189" cy="1454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23</a:t>
            </a:r>
            <a:endParaRPr sz="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4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1494" y="450012"/>
            <a:ext cx="9596756" cy="6455613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pt-BR" sz="24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20</a:t>
            </a:r>
            <a:r>
              <a:rPr sz="2400" b="1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400" b="1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004E96"/>
                </a:solidFill>
                <a:latin typeface="Trebuchet MS"/>
                <a:cs typeface="Trebuchet MS"/>
              </a:rPr>
              <a:t>Resumo</a:t>
            </a:r>
            <a:r>
              <a:rPr sz="24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4E96"/>
                </a:solidFill>
                <a:latin typeface="Trebuchet MS"/>
                <a:cs typeface="Trebuchet MS"/>
              </a:rPr>
              <a:t>das</a:t>
            </a:r>
            <a:r>
              <a:rPr sz="24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srgbClr val="004E96"/>
                </a:solidFill>
                <a:latin typeface="Trebuchet MS"/>
                <a:cs typeface="Trebuchet MS"/>
              </a:rPr>
              <a:t>Recomendações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300355">
              <a:lnSpc>
                <a:spcPct val="100000"/>
              </a:lnSpc>
              <a:spcBef>
                <a:spcPts val="685"/>
              </a:spcBef>
            </a:pPr>
            <a:r>
              <a:rPr sz="2400" b="1" spc="-35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400" b="1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b="1" spc="-50" dirty="0">
                <a:solidFill>
                  <a:srgbClr val="004E96"/>
                </a:solidFill>
                <a:latin typeface="Trebuchet MS"/>
                <a:cs typeface="Trebuchet MS"/>
              </a:rPr>
              <a:t>que</a:t>
            </a:r>
            <a:r>
              <a:rPr sz="2400" b="1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b="1" spc="-80" dirty="0">
                <a:solidFill>
                  <a:srgbClr val="004E96"/>
                </a:solidFill>
                <a:latin typeface="Trebuchet MS"/>
                <a:cs typeface="Trebuchet MS"/>
              </a:rPr>
              <a:t>fazer: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03860" indent="-104139">
              <a:lnSpc>
                <a:spcPct val="100000"/>
              </a:lnSpc>
              <a:spcBef>
                <a:spcPts val="1110"/>
              </a:spcBef>
              <a:buChar char="•"/>
              <a:tabLst>
                <a:tab pos="404495" algn="l"/>
              </a:tabLst>
            </a:pPr>
            <a:r>
              <a:rPr sz="2400" spc="-100" dirty="0" err="1">
                <a:solidFill>
                  <a:srgbClr val="004E96"/>
                </a:solidFill>
                <a:latin typeface="Trebuchet MS"/>
                <a:cs typeface="Trebuchet MS"/>
              </a:rPr>
              <a:t>Selecionar</a:t>
            </a:r>
            <a:r>
              <a:rPr sz="2400" spc="-1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lang="pt-BR" sz="2400" spc="-1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400" spc="-140" dirty="0" smtClean="0">
                <a:solidFill>
                  <a:srgbClr val="004E96"/>
                </a:solidFill>
                <a:latin typeface="Trebuchet MS"/>
                <a:cs typeface="Trebuchet MS"/>
              </a:rPr>
              <a:t>big bag</a:t>
            </a:r>
            <a:r>
              <a:rPr sz="2400" spc="-14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correto</a:t>
            </a:r>
            <a:r>
              <a:rPr sz="2400" spc="-1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para</a:t>
            </a:r>
            <a:r>
              <a:rPr sz="2400" spc="-1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400" spc="-1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serviço,</a:t>
            </a:r>
            <a:r>
              <a:rPr sz="2400" spc="-1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consultando</a:t>
            </a:r>
            <a:r>
              <a:rPr lang="pt-BR" sz="24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4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fabricante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ou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fornecedo</a:t>
            </a:r>
            <a:r>
              <a:rPr sz="2400" spc="-225" dirty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sz="2400" spc="-155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13384" indent="-113664">
              <a:lnSpc>
                <a:spcPct val="100000"/>
              </a:lnSpc>
              <a:spcBef>
                <a:spcPts val="645"/>
              </a:spcBef>
              <a:buChar char="•"/>
              <a:tabLst>
                <a:tab pos="414020" algn="l"/>
              </a:tabLst>
            </a:pPr>
            <a:r>
              <a:rPr sz="2400" spc="-120" dirty="0">
                <a:solidFill>
                  <a:srgbClr val="004E96"/>
                </a:solidFill>
                <a:latin typeface="Trebuchet MS"/>
                <a:cs typeface="Trebuchet MS"/>
              </a:rPr>
              <a:t>Ler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4E96"/>
                </a:solidFill>
                <a:latin typeface="Trebuchet MS"/>
                <a:cs typeface="Trebuchet MS"/>
              </a:rPr>
              <a:t>as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instruções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na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004E96"/>
                </a:solidFill>
                <a:latin typeface="Trebuchet MS"/>
                <a:cs typeface="Trebuchet MS"/>
              </a:rPr>
              <a:t>etiqueta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contentor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004E96"/>
                </a:solidFill>
                <a:latin typeface="Trebuchet MS"/>
                <a:cs typeface="Trebuchet MS"/>
              </a:rPr>
              <a:t>flexível.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300355" marR="6350">
              <a:lnSpc>
                <a:spcPct val="100000"/>
              </a:lnSpc>
              <a:spcBef>
                <a:spcPts val="645"/>
              </a:spcBef>
              <a:buChar char="•"/>
              <a:tabLst>
                <a:tab pos="431165" algn="l"/>
              </a:tabLst>
            </a:pPr>
            <a:r>
              <a:rPr sz="2400" spc="-85" dirty="0" err="1">
                <a:solidFill>
                  <a:srgbClr val="004E96"/>
                </a:solidFill>
                <a:latin typeface="Trebuchet MS"/>
                <a:cs typeface="Trebuchet MS"/>
              </a:rPr>
              <a:t>Inspecionar</a:t>
            </a:r>
            <a:r>
              <a:rPr sz="2400" spc="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lang="pt-BR" sz="2400" spc="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400" spc="65" dirty="0" smtClean="0">
                <a:solidFill>
                  <a:srgbClr val="004E96"/>
                </a:solidFill>
                <a:latin typeface="Trebuchet MS"/>
                <a:cs typeface="Trebuchet MS"/>
              </a:rPr>
              <a:t>big  bags </a:t>
            </a:r>
            <a:r>
              <a:rPr sz="24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reutilizáveis</a:t>
            </a:r>
            <a:r>
              <a:rPr sz="2400" spc="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antes</a:t>
            </a:r>
            <a:r>
              <a:rPr sz="2400" spc="6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400" spc="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reabastecê-los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09575" indent="-109855">
              <a:lnSpc>
                <a:spcPct val="100000"/>
              </a:lnSpc>
              <a:spcBef>
                <a:spcPts val="640"/>
              </a:spcBef>
              <a:buChar char="•"/>
              <a:tabLst>
                <a:tab pos="410209" algn="l"/>
              </a:tabLst>
            </a:pPr>
            <a:r>
              <a:rPr sz="2400" spc="-105" dirty="0">
                <a:solidFill>
                  <a:srgbClr val="004E96"/>
                </a:solidFill>
                <a:latin typeface="Trebuchet MS"/>
                <a:cs typeface="Trebuchet MS"/>
              </a:rPr>
              <a:t>Verificar</a:t>
            </a:r>
            <a:r>
              <a:rPr sz="2400" spc="-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se</a:t>
            </a:r>
            <a:r>
              <a:rPr sz="2400" spc="-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4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válvula</a:t>
            </a:r>
            <a:r>
              <a:rPr sz="2400" spc="-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4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descarga</a:t>
            </a:r>
            <a:r>
              <a:rPr sz="2400" spc="-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encontra-se</a:t>
            </a:r>
            <a:r>
              <a:rPr sz="24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fechada</a:t>
            </a:r>
            <a:r>
              <a:rPr sz="2400" spc="-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antes</a:t>
            </a:r>
            <a:r>
              <a:rPr sz="24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lang="pt-BR" sz="24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enchimento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04495" indent="-104775">
              <a:lnSpc>
                <a:spcPct val="100000"/>
              </a:lnSpc>
              <a:spcBef>
                <a:spcPts val="645"/>
              </a:spcBef>
              <a:buChar char="•"/>
              <a:tabLst>
                <a:tab pos="405130" algn="l"/>
              </a:tabLst>
            </a:pP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Assegurar-se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que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lang="pt-BR" sz="24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bag </a:t>
            </a:r>
            <a:r>
              <a:rPr sz="2400" spc="-9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cheio</a:t>
            </a:r>
            <a:r>
              <a:rPr sz="24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esteja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estável.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13384" indent="-113664">
              <a:lnSpc>
                <a:spcPct val="100000"/>
              </a:lnSpc>
              <a:spcBef>
                <a:spcPts val="645"/>
              </a:spcBef>
              <a:buChar char="•"/>
              <a:tabLst>
                <a:tab pos="414020" algn="l"/>
              </a:tabLst>
            </a:pPr>
            <a:r>
              <a:rPr sz="2400" spc="-114" dirty="0">
                <a:solidFill>
                  <a:srgbClr val="004E96"/>
                </a:solidFill>
                <a:latin typeface="Trebuchet MS"/>
                <a:cs typeface="Trebuchet MS"/>
              </a:rPr>
              <a:t>Fechar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a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entrada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superior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004E96"/>
                </a:solidFill>
                <a:latin typeface="Trebuchet MS"/>
                <a:cs typeface="Trebuchet MS"/>
              </a:rPr>
              <a:t>corretamente.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08305" indent="-108585">
              <a:lnSpc>
                <a:spcPct val="100000"/>
              </a:lnSpc>
              <a:spcBef>
                <a:spcPts val="640"/>
              </a:spcBef>
              <a:buChar char="•"/>
              <a:tabLst>
                <a:tab pos="408940" algn="l"/>
              </a:tabLst>
            </a:pP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Usar</a:t>
            </a:r>
            <a:r>
              <a:rPr sz="2400" spc="-114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004E96"/>
                </a:solidFill>
                <a:latin typeface="Trebuchet MS"/>
                <a:cs typeface="Trebuchet MS"/>
              </a:rPr>
              <a:t>um</a:t>
            </a:r>
            <a:r>
              <a:rPr sz="2400" spc="-114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mecanismo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 de</a:t>
            </a:r>
            <a:r>
              <a:rPr sz="2400" spc="-114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elevação</a:t>
            </a:r>
            <a:r>
              <a:rPr sz="2400" spc="-114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capacidade</a:t>
            </a:r>
            <a:r>
              <a:rPr sz="2400" spc="-114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 err="1">
                <a:solidFill>
                  <a:srgbClr val="004E96"/>
                </a:solidFill>
                <a:latin typeface="Trebuchet MS"/>
                <a:cs typeface="Trebuchet MS"/>
              </a:rPr>
              <a:t>suficiente</a:t>
            </a:r>
            <a:r>
              <a:rPr sz="2400" spc="-114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para</a:t>
            </a:r>
            <a:r>
              <a:rPr lang="pt-BR" sz="24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movimentar</a:t>
            </a:r>
            <a:r>
              <a:rPr sz="24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carga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suspensa.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17195" indent="-117475">
              <a:lnSpc>
                <a:spcPct val="100000"/>
              </a:lnSpc>
              <a:spcBef>
                <a:spcPts val="645"/>
              </a:spcBef>
              <a:buChar char="•"/>
              <a:tabLst>
                <a:tab pos="417830" algn="l"/>
              </a:tabLst>
            </a:pP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Ajustar</a:t>
            </a:r>
            <a:r>
              <a:rPr sz="24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4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distância</a:t>
            </a:r>
            <a:r>
              <a:rPr sz="2400" spc="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004E96"/>
                </a:solidFill>
                <a:latin typeface="Trebuchet MS"/>
                <a:cs typeface="Trebuchet MS"/>
              </a:rPr>
              <a:t>entre</a:t>
            </a:r>
            <a:r>
              <a:rPr sz="24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400" spc="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braços</a:t>
            </a:r>
            <a:r>
              <a:rPr sz="24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da</a:t>
            </a:r>
            <a:r>
              <a:rPr sz="2400" spc="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empilhadeira</a:t>
            </a:r>
            <a:r>
              <a:rPr sz="24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na</a:t>
            </a:r>
            <a:r>
              <a:rPr sz="2400" spc="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largura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300355">
              <a:lnSpc>
                <a:spcPct val="100000"/>
              </a:lnSpc>
            </a:pPr>
            <a:r>
              <a:rPr sz="2400" spc="-105" dirty="0">
                <a:solidFill>
                  <a:srgbClr val="004E96"/>
                </a:solidFill>
                <a:latin typeface="Trebuchet MS"/>
                <a:cs typeface="Trebuchet MS"/>
              </a:rPr>
              <a:t>correta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 err="1">
                <a:solidFill>
                  <a:srgbClr val="004E96"/>
                </a:solidFill>
                <a:latin typeface="Trebuchet MS"/>
                <a:cs typeface="Trebuchet MS"/>
              </a:rPr>
              <a:t>relação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ao</a:t>
            </a:r>
            <a:r>
              <a:rPr lang="pt-BR"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4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bag </a:t>
            </a:r>
            <a:r>
              <a:rPr sz="24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ser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manuseado.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300355" marR="6985">
              <a:lnSpc>
                <a:spcPct val="100000"/>
              </a:lnSpc>
              <a:spcBef>
                <a:spcPts val="645"/>
              </a:spcBef>
              <a:buChar char="•"/>
              <a:tabLst>
                <a:tab pos="415290" algn="l"/>
              </a:tabLst>
            </a:pP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Inclinar</a:t>
            </a:r>
            <a:r>
              <a:rPr sz="24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4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coluna</a:t>
            </a:r>
            <a:r>
              <a:rPr sz="24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da</a:t>
            </a:r>
            <a:r>
              <a:rPr sz="24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empilhadeira</a:t>
            </a:r>
            <a:r>
              <a:rPr sz="24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para</a:t>
            </a:r>
            <a:r>
              <a:rPr sz="24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trás</a:t>
            </a:r>
            <a:r>
              <a:rPr sz="24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sz="24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004E96"/>
                </a:solidFill>
                <a:latin typeface="Trebuchet MS"/>
                <a:cs typeface="Trebuchet MS"/>
              </a:rPr>
              <a:t>um</a:t>
            </a:r>
            <a:r>
              <a:rPr sz="24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0" dirty="0" err="1">
                <a:solidFill>
                  <a:srgbClr val="004E96"/>
                </a:solidFill>
                <a:latin typeface="Trebuchet MS"/>
                <a:cs typeface="Trebuchet MS"/>
              </a:rPr>
              <a:t>ângulo</a:t>
            </a:r>
            <a:r>
              <a:rPr sz="24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apro</a:t>
            </a:r>
            <a:r>
              <a:rPr sz="2400" spc="-10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priado</a:t>
            </a:r>
            <a:r>
              <a:rPr sz="2400" spc="-10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0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74650" y="461412"/>
            <a:ext cx="9596756" cy="3701013"/>
          </a:xfrm>
          <a:prstGeom prst="rect">
            <a:avLst/>
          </a:prstGeom>
        </p:spPr>
        <p:txBody>
          <a:bodyPr vert="horz" wrap="square" lIns="0" tIns="68580" rIns="0" bIns="0" rtlCol="0" anchor="ctr">
            <a:spAutoFit/>
          </a:bodyPr>
          <a:lstStyle/>
          <a:p>
            <a:pPr marL="300355" marR="6350" algn="just">
              <a:lnSpc>
                <a:spcPct val="100000"/>
              </a:lnSpc>
              <a:spcBef>
                <a:spcPts val="640"/>
              </a:spcBef>
              <a:buChar char="•"/>
              <a:tabLst>
                <a:tab pos="396875" algn="l"/>
              </a:tabLst>
            </a:pPr>
            <a:r>
              <a:rPr sz="24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Assegurar</a:t>
            </a:r>
            <a:r>
              <a:rPr sz="24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-se</a:t>
            </a:r>
            <a:r>
              <a:rPr sz="2400" spc="-14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4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que</a:t>
            </a:r>
            <a:r>
              <a:rPr sz="24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4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ganchos</a:t>
            </a:r>
            <a:r>
              <a:rPr sz="2400" spc="-1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sz="24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guindaste,</a:t>
            </a:r>
            <a:r>
              <a:rPr sz="2400" spc="-18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4E96"/>
                </a:solidFill>
                <a:latin typeface="Trebuchet MS"/>
                <a:cs typeface="Trebuchet MS"/>
              </a:rPr>
              <a:t>as</a:t>
            </a:r>
            <a:r>
              <a:rPr sz="24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barras</a:t>
            </a:r>
            <a:r>
              <a:rPr sz="2400" spc="-1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sz="24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garfos </a:t>
            </a:r>
            <a:r>
              <a:rPr sz="2400" spc="-3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da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empilhadeira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utilizados 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elevação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sejam </a:t>
            </a: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do </a:t>
            </a:r>
            <a:r>
              <a:rPr sz="2400" spc="-90" dirty="0" err="1">
                <a:solidFill>
                  <a:srgbClr val="004E96"/>
                </a:solidFill>
                <a:latin typeface="Trebuchet MS"/>
                <a:cs typeface="Trebuchet MS"/>
              </a:rPr>
              <a:t>tamanho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ad</a:t>
            </a:r>
            <a:r>
              <a:rPr lang="pt-BR" sz="24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400" spc="-8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quado</a:t>
            </a:r>
            <a:r>
              <a:rPr sz="24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400" spc="-114" dirty="0">
                <a:solidFill>
                  <a:srgbClr val="004E96"/>
                </a:solidFill>
                <a:latin typeface="Trebuchet MS"/>
                <a:cs typeface="Trebuchet MS"/>
              </a:rPr>
              <a:t>estejam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arredondados, pelo 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menos </a:t>
            </a: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na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espessura da 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linga </a:t>
            </a:r>
            <a:r>
              <a:rPr sz="24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4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içament</a:t>
            </a:r>
            <a:r>
              <a:rPr sz="2400" spc="-15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400" spc="-155" dirty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correia</a:t>
            </a:r>
            <a:r>
              <a:rPr sz="24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sz="24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corda</a:t>
            </a:r>
            <a:r>
              <a:rPr sz="24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4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suspensã</a:t>
            </a:r>
            <a:r>
              <a:rPr sz="2400" spc="-125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400" spc="-155" dirty="0">
                <a:solidFill>
                  <a:srgbClr val="004E96"/>
                </a:solidFill>
                <a:latin typeface="Trebuchet MS"/>
                <a:cs typeface="Trebuchet MS"/>
              </a:rPr>
              <a:t>,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com</a:t>
            </a:r>
            <a:r>
              <a:rPr sz="24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004E96"/>
                </a:solidFill>
                <a:latin typeface="Trebuchet MS"/>
                <a:cs typeface="Trebuchet MS"/>
              </a:rPr>
              <a:t>um</a:t>
            </a:r>
            <a:r>
              <a:rPr sz="24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raio</a:t>
            </a:r>
            <a:r>
              <a:rPr sz="24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mínimo 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4E96"/>
                </a:solidFill>
                <a:latin typeface="Trebuchet MS"/>
                <a:cs typeface="Trebuchet MS"/>
              </a:rPr>
              <a:t>5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004E96"/>
                </a:solidFill>
                <a:latin typeface="Trebuchet MS"/>
                <a:cs typeface="Trebuchet MS"/>
              </a:rPr>
              <a:t>mm.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04495" indent="-104775">
              <a:lnSpc>
                <a:spcPct val="100000"/>
              </a:lnSpc>
              <a:spcBef>
                <a:spcPts val="645"/>
              </a:spcBef>
              <a:buChar char="•"/>
              <a:tabLst>
                <a:tab pos="405130" algn="l"/>
              </a:tabLst>
            </a:pPr>
            <a:r>
              <a:rPr sz="2400" spc="-130" dirty="0">
                <a:solidFill>
                  <a:srgbClr val="004E96"/>
                </a:solidFill>
                <a:latin typeface="Trebuchet MS"/>
                <a:cs typeface="Trebuchet MS"/>
              </a:rPr>
              <a:t>Tomar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4E96"/>
                </a:solidFill>
                <a:latin typeface="Trebuchet MS"/>
                <a:cs typeface="Trebuchet MS"/>
              </a:rPr>
              <a:t>as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medidas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apropriadas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com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relação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ao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controle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004E96"/>
                </a:solidFill>
                <a:latin typeface="Trebuchet MS"/>
                <a:cs typeface="Trebuchet MS"/>
              </a:rPr>
              <a:t>pó.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13384" indent="-113664">
              <a:lnSpc>
                <a:spcPct val="100000"/>
              </a:lnSpc>
              <a:spcBef>
                <a:spcPts val="640"/>
              </a:spcBef>
              <a:buChar char="•"/>
              <a:tabLst>
                <a:tab pos="414020" algn="l"/>
              </a:tabLst>
            </a:pPr>
            <a:r>
              <a:rPr sz="2400" spc="-85" dirty="0">
                <a:solidFill>
                  <a:srgbClr val="004E96"/>
                </a:solidFill>
                <a:latin typeface="Trebuchet MS"/>
                <a:cs typeface="Trebuchet MS"/>
              </a:rPr>
              <a:t>Considerar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possibilidade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dos </a:t>
            </a: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riscos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004E96"/>
                </a:solidFill>
                <a:latin typeface="Trebuchet MS"/>
                <a:cs typeface="Trebuchet MS"/>
              </a:rPr>
              <a:t>eletricidade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004E96"/>
                </a:solidFill>
                <a:latin typeface="Trebuchet MS"/>
                <a:cs typeface="Trebuchet MS"/>
              </a:rPr>
              <a:t>estática.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300355" marR="6985">
              <a:lnSpc>
                <a:spcPct val="100000"/>
              </a:lnSpc>
              <a:spcBef>
                <a:spcPts val="645"/>
              </a:spcBef>
              <a:buChar char="•"/>
              <a:tabLst>
                <a:tab pos="424815" algn="l"/>
              </a:tabLst>
            </a:pPr>
            <a:r>
              <a:rPr sz="2400" spc="-100" dirty="0" err="1">
                <a:solidFill>
                  <a:srgbClr val="004E96"/>
                </a:solidFill>
                <a:latin typeface="Trebuchet MS"/>
                <a:cs typeface="Trebuchet MS"/>
              </a:rPr>
              <a:t>Proteger</a:t>
            </a:r>
            <a:r>
              <a:rPr sz="2400" spc="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lang="pt-BR" sz="2400" spc="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400" spc="1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 </a:t>
            </a:r>
            <a:r>
              <a:rPr sz="24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da</a:t>
            </a:r>
            <a:r>
              <a:rPr sz="2400" spc="1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chuva</a:t>
            </a:r>
            <a:r>
              <a:rPr sz="2400" spc="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004E96"/>
                </a:solidFill>
                <a:latin typeface="Trebuchet MS"/>
                <a:cs typeface="Trebuchet MS"/>
              </a:rPr>
              <a:t>e/ou</a:t>
            </a:r>
            <a:r>
              <a:rPr sz="2400" spc="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5" dirty="0" err="1">
                <a:solidFill>
                  <a:srgbClr val="004E96"/>
                </a:solidFill>
                <a:latin typeface="Trebuchet MS"/>
                <a:cs typeface="Trebuchet MS"/>
              </a:rPr>
              <a:t>exposição</a:t>
            </a:r>
            <a:r>
              <a:rPr sz="2400" spc="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pro</a:t>
            </a:r>
            <a:r>
              <a:rPr sz="2400" spc="-7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longada</a:t>
            </a:r>
            <a:r>
              <a:rPr sz="24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ao </a:t>
            </a:r>
            <a:r>
              <a:rPr sz="2400" spc="-90" dirty="0">
                <a:solidFill>
                  <a:srgbClr val="004E96"/>
                </a:solidFill>
                <a:latin typeface="Trebuchet MS"/>
                <a:cs typeface="Trebuchet MS"/>
              </a:rPr>
              <a:t>sol.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300355" marR="6350">
              <a:lnSpc>
                <a:spcPct val="100000"/>
              </a:lnSpc>
              <a:spcBef>
                <a:spcPts val="645"/>
              </a:spcBef>
              <a:buChar char="•"/>
              <a:tabLst>
                <a:tab pos="407670" algn="l"/>
              </a:tabLst>
            </a:pP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Assegurar-se</a:t>
            </a:r>
            <a:r>
              <a:rPr sz="2400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4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que</a:t>
            </a:r>
            <a:r>
              <a:rPr sz="2400" spc="-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5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lang="pt-BR" sz="24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4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 </a:t>
            </a:r>
            <a:r>
              <a:rPr sz="2400" spc="-114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estejam</a:t>
            </a:r>
            <a:r>
              <a:rPr sz="24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adequad</a:t>
            </a:r>
            <a:r>
              <a:rPr lang="pt-BR" sz="2400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400" spc="-34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004E96"/>
                </a:solidFill>
                <a:latin typeface="Trebuchet MS"/>
                <a:cs typeface="Trebuchet MS"/>
              </a:rPr>
              <a:t>mente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04E96"/>
                </a:solidFill>
                <a:latin typeface="Trebuchet MS"/>
                <a:cs typeface="Trebuchet MS"/>
              </a:rPr>
              <a:t>fixos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004E96"/>
                </a:solidFill>
                <a:latin typeface="Trebuchet MS"/>
                <a:cs typeface="Trebuchet MS"/>
              </a:rPr>
              <a:t>durante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4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4E96"/>
                </a:solidFill>
                <a:latin typeface="Trebuchet MS"/>
                <a:cs typeface="Trebuchet MS"/>
              </a:rPr>
              <a:t>transport</a:t>
            </a:r>
            <a:r>
              <a:rPr sz="2400" spc="-155" dirty="0">
                <a:solidFill>
                  <a:srgbClr val="004E96"/>
                </a:solidFill>
                <a:latin typeface="Trebuchet MS"/>
                <a:cs typeface="Trebuchet MS"/>
              </a:rPr>
              <a:t>e.</a:t>
            </a:r>
            <a:endParaRPr sz="24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13371" y="481692"/>
            <a:ext cx="9538679" cy="52809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35" dirty="0">
                <a:solidFill>
                  <a:srgbClr val="ED1C24"/>
                </a:solidFill>
                <a:latin typeface="Trebuchet MS"/>
                <a:cs typeface="Trebuchet MS"/>
              </a:rPr>
              <a:t>O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ED1C24"/>
                </a:solidFill>
                <a:latin typeface="Trebuchet MS"/>
                <a:cs typeface="Trebuchet MS"/>
              </a:rPr>
              <a:t>que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u="sng" spc="-1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Trebuchet MS"/>
                <a:cs typeface="Trebuchet MS"/>
              </a:rPr>
              <a:t>não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0" dirty="0">
                <a:solidFill>
                  <a:srgbClr val="ED1C24"/>
                </a:solidFill>
                <a:latin typeface="Trebuchet MS"/>
                <a:cs typeface="Trebuchet MS"/>
              </a:rPr>
              <a:t>fazer:</a:t>
            </a:r>
            <a:endParaRPr sz="2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315"/>
              </a:spcBef>
              <a:buFont typeface="Trebuchet MS"/>
              <a:buChar char="•"/>
              <a:tabLst>
                <a:tab pos="123825" algn="l"/>
              </a:tabLst>
            </a:pPr>
            <a:r>
              <a:rPr sz="2200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95" dirty="0" err="1">
                <a:solidFill>
                  <a:srgbClr val="ED1C24"/>
                </a:solidFill>
                <a:latin typeface="Trebuchet MS"/>
                <a:cs typeface="Trebuchet MS"/>
              </a:rPr>
              <a:t>escolher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os</a:t>
            </a:r>
            <a:r>
              <a:rPr lang="pt-BR" sz="2200" spc="-8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lang="pt-BR" sz="2200" spc="-85" dirty="0" smtClean="0">
                <a:solidFill>
                  <a:srgbClr val="ED1C24"/>
                </a:solidFill>
                <a:latin typeface="Trebuchet MS"/>
                <a:cs typeface="Trebuchet MS"/>
              </a:rPr>
              <a:t>big bags</a:t>
            </a:r>
            <a:r>
              <a:rPr sz="2200" spc="-85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sem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consultar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ED1C24"/>
                </a:solidFill>
                <a:latin typeface="Trebuchet MS"/>
                <a:cs typeface="Trebuchet MS"/>
              </a:rPr>
              <a:t>o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fabricante </a:t>
            </a:r>
            <a:r>
              <a:rPr sz="2200" spc="-3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ou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fornecedo</a:t>
            </a:r>
            <a:r>
              <a:rPr sz="2200" spc="-225" dirty="0">
                <a:solidFill>
                  <a:srgbClr val="ED1C24"/>
                </a:solidFill>
                <a:latin typeface="Trebuchet MS"/>
                <a:cs typeface="Trebuchet MS"/>
              </a:rPr>
              <a:t>r</a:t>
            </a:r>
            <a:r>
              <a:rPr sz="2200" spc="-155" dirty="0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  <a:buFont typeface="Trebuchet MS"/>
              <a:buChar char="•"/>
              <a:tabLst>
                <a:tab pos="142875" algn="l"/>
              </a:tabLst>
            </a:pPr>
            <a:r>
              <a:rPr sz="2200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spc="145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114" dirty="0">
                <a:solidFill>
                  <a:srgbClr val="ED1C24"/>
                </a:solidFill>
                <a:latin typeface="Trebuchet MS"/>
                <a:cs typeface="Trebuchet MS"/>
              </a:rPr>
              <a:t>exceder</a:t>
            </a:r>
            <a:r>
              <a:rPr sz="2200" spc="6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a</a:t>
            </a:r>
            <a:r>
              <a:rPr sz="2200" spc="5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carga</a:t>
            </a:r>
            <a:r>
              <a:rPr sz="2200" spc="6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máxima</a:t>
            </a:r>
            <a:r>
              <a:rPr sz="2200" spc="5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admissível</a:t>
            </a:r>
            <a:r>
              <a:rPr sz="2200" spc="5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(SWL)</a:t>
            </a:r>
            <a:r>
              <a:rPr sz="2200" spc="6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ED1C24"/>
                </a:solidFill>
                <a:latin typeface="Trebuchet MS"/>
                <a:cs typeface="Trebuchet MS"/>
              </a:rPr>
              <a:t>sob</a:t>
            </a:r>
            <a:r>
              <a:rPr sz="2200" spc="5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quaisquer </a:t>
            </a:r>
            <a:r>
              <a:rPr sz="2200" spc="-3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circunstâncias.</a:t>
            </a:r>
            <a:endParaRPr sz="2200" dirty="0">
              <a:latin typeface="Trebuchet MS"/>
              <a:cs typeface="Trebuchet MS"/>
            </a:endParaRPr>
          </a:p>
          <a:p>
            <a:pPr marL="125095" indent="-113030">
              <a:lnSpc>
                <a:spcPct val="100000"/>
              </a:lnSpc>
              <a:spcBef>
                <a:spcPts val="850"/>
              </a:spcBef>
              <a:buFont typeface="Trebuchet MS"/>
              <a:buChar char="•"/>
              <a:tabLst>
                <a:tab pos="125730" algn="l"/>
              </a:tabLst>
            </a:pPr>
            <a:r>
              <a:rPr sz="2200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spc="2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110" dirty="0" err="1">
                <a:solidFill>
                  <a:srgbClr val="ED1C24"/>
                </a:solidFill>
                <a:latin typeface="Trebuchet MS"/>
                <a:cs typeface="Trebuchet MS"/>
              </a:rPr>
              <a:t>encher</a:t>
            </a:r>
            <a:r>
              <a:rPr sz="2200" spc="-6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os</a:t>
            </a:r>
            <a:r>
              <a:rPr lang="pt-BR" sz="2200" spc="-7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lang="pt-BR" sz="2200" spc="-70" dirty="0" smtClean="0">
                <a:solidFill>
                  <a:srgbClr val="ED1C24"/>
                </a:solidFill>
                <a:latin typeface="Trebuchet MS"/>
                <a:cs typeface="Trebuchet MS"/>
              </a:rPr>
              <a:t>bags </a:t>
            </a:r>
            <a:r>
              <a:rPr sz="2200" spc="-110" dirty="0" smtClean="0">
                <a:solidFill>
                  <a:srgbClr val="ED1C24"/>
                </a:solidFill>
                <a:latin typeface="Trebuchet MS"/>
                <a:cs typeface="Trebuchet MS"/>
              </a:rPr>
              <a:t>de</a:t>
            </a:r>
            <a:r>
              <a:rPr sz="2200" spc="-65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maneira</a:t>
            </a:r>
            <a:r>
              <a:rPr sz="2200" spc="-6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não</a:t>
            </a:r>
            <a:r>
              <a:rPr sz="2200" spc="-7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ED1C24"/>
                </a:solidFill>
                <a:latin typeface="Trebuchet MS"/>
                <a:cs typeface="Trebuchet MS"/>
              </a:rPr>
              <a:t>uniforme.</a:t>
            </a:r>
            <a:endParaRPr sz="2200" dirty="0">
              <a:latin typeface="Trebuchet MS"/>
              <a:cs typeface="Trebuchet MS"/>
            </a:endParaRPr>
          </a:p>
          <a:p>
            <a:pPr marL="125095" indent="-113030">
              <a:lnSpc>
                <a:spcPct val="100000"/>
              </a:lnSpc>
              <a:spcBef>
                <a:spcPts val="855"/>
              </a:spcBef>
              <a:buFont typeface="Trebuchet MS"/>
              <a:buChar char="•"/>
              <a:tabLst>
                <a:tab pos="125730" algn="l"/>
              </a:tabLst>
            </a:pPr>
            <a:r>
              <a:rPr sz="2200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spc="15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105" dirty="0">
                <a:solidFill>
                  <a:srgbClr val="ED1C24"/>
                </a:solidFill>
                <a:latin typeface="Trebuchet MS"/>
                <a:cs typeface="Trebuchet MS"/>
              </a:rPr>
              <a:t>fazer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0" dirty="0">
                <a:solidFill>
                  <a:srgbClr val="ED1C24"/>
                </a:solidFill>
                <a:latin typeface="Trebuchet MS"/>
                <a:cs typeface="Trebuchet MS"/>
              </a:rPr>
              <a:t>paradas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ou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arranques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0" dirty="0">
                <a:solidFill>
                  <a:srgbClr val="ED1C24"/>
                </a:solidFill>
                <a:latin typeface="Trebuchet MS"/>
                <a:cs typeface="Trebuchet MS"/>
              </a:rPr>
              <a:t>bruscos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durante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ED1C24"/>
                </a:solidFill>
                <a:latin typeface="Trebuchet MS"/>
                <a:cs typeface="Trebuchet MS"/>
              </a:rPr>
              <a:t>o </a:t>
            </a:r>
            <a:r>
              <a:rPr sz="2200" spc="-105" dirty="0">
                <a:solidFill>
                  <a:srgbClr val="ED1C24"/>
                </a:solidFill>
                <a:latin typeface="Trebuchet MS"/>
                <a:cs typeface="Trebuchet MS"/>
              </a:rPr>
              <a:t>transporte.</a:t>
            </a:r>
            <a:endParaRPr sz="2200" dirty="0">
              <a:latin typeface="Trebuchet MS"/>
              <a:cs typeface="Trebuchet MS"/>
            </a:endParaRPr>
          </a:p>
          <a:p>
            <a:pPr marL="129539" indent="-117475">
              <a:lnSpc>
                <a:spcPct val="100000"/>
              </a:lnSpc>
              <a:spcBef>
                <a:spcPts val="850"/>
              </a:spcBef>
              <a:buFont typeface="Trebuchet MS"/>
              <a:buChar char="•"/>
              <a:tabLst>
                <a:tab pos="130175" algn="l"/>
              </a:tabLst>
            </a:pPr>
            <a:r>
              <a:rPr sz="2200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spc="5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100" dirty="0" err="1">
                <a:solidFill>
                  <a:srgbClr val="ED1C24"/>
                </a:solidFill>
                <a:latin typeface="Trebuchet MS"/>
                <a:cs typeface="Trebuchet MS"/>
              </a:rPr>
              <a:t>sujeitar</a:t>
            </a:r>
            <a:r>
              <a:rPr sz="2200" spc="-4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os</a:t>
            </a:r>
            <a:r>
              <a:rPr lang="pt-BR" sz="2200" spc="-3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lang="pt-BR" sz="2200" spc="-35" dirty="0" smtClean="0">
                <a:solidFill>
                  <a:srgbClr val="ED1C24"/>
                </a:solidFill>
                <a:latin typeface="Trebuchet MS"/>
                <a:cs typeface="Trebuchet MS"/>
              </a:rPr>
              <a:t>bags </a:t>
            </a:r>
            <a:r>
              <a:rPr sz="2200" spc="-7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ao</a:t>
            </a:r>
            <a:r>
              <a:rPr sz="2200" spc="-40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levantamento</a:t>
            </a:r>
            <a:r>
              <a:rPr sz="2200" spc="-3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 err="1">
                <a:solidFill>
                  <a:srgbClr val="ED1C24"/>
                </a:solidFill>
                <a:latin typeface="Trebuchet MS"/>
                <a:cs typeface="Trebuchet MS"/>
              </a:rPr>
              <a:t>rápido</a:t>
            </a:r>
            <a:r>
              <a:rPr sz="2200" spc="-4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225" dirty="0" smtClean="0">
                <a:solidFill>
                  <a:srgbClr val="ED1C24"/>
                </a:solidFill>
                <a:latin typeface="Trebuchet MS"/>
                <a:cs typeface="Trebuchet MS"/>
              </a:rPr>
              <a:t>e/</a:t>
            </a:r>
            <a:r>
              <a:rPr sz="2200" spc="-7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ou</a:t>
            </a:r>
            <a:r>
              <a:rPr sz="2200" spc="-75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0" dirty="0">
                <a:solidFill>
                  <a:srgbClr val="ED1C24"/>
                </a:solidFill>
                <a:latin typeface="Trebuchet MS"/>
                <a:cs typeface="Trebuchet MS"/>
              </a:rPr>
              <a:t>paradas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brusca</a:t>
            </a:r>
            <a:r>
              <a:rPr sz="2200" spc="-114" dirty="0">
                <a:solidFill>
                  <a:srgbClr val="ED1C24"/>
                </a:solidFill>
                <a:latin typeface="Trebuchet MS"/>
                <a:cs typeface="Trebuchet MS"/>
              </a:rPr>
              <a:t>s</a:t>
            </a:r>
            <a:r>
              <a:rPr sz="2200" spc="-155" dirty="0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125095" indent="-113030">
              <a:lnSpc>
                <a:spcPct val="100000"/>
              </a:lnSpc>
              <a:spcBef>
                <a:spcPts val="850"/>
              </a:spcBef>
              <a:buFont typeface="Trebuchet MS"/>
              <a:buChar char="•"/>
              <a:tabLst>
                <a:tab pos="125730" algn="l"/>
              </a:tabLst>
            </a:pPr>
            <a:r>
              <a:rPr sz="2200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spc="15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95" dirty="0" err="1">
                <a:solidFill>
                  <a:srgbClr val="ED1C24"/>
                </a:solidFill>
                <a:latin typeface="Trebuchet MS"/>
                <a:cs typeface="Trebuchet MS"/>
              </a:rPr>
              <a:t>arrastar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os</a:t>
            </a:r>
            <a:r>
              <a:rPr lang="pt-BR"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lang="pt-BR" sz="2200" spc="-75" dirty="0" smtClean="0">
                <a:solidFill>
                  <a:srgbClr val="ED1C24"/>
                </a:solidFill>
                <a:latin typeface="Trebuchet MS"/>
                <a:cs typeface="Trebuchet MS"/>
              </a:rPr>
              <a:t>big bags</a:t>
            </a:r>
            <a:r>
              <a:rPr sz="2200" spc="-100" dirty="0" smtClean="0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  <a:buFont typeface="Trebuchet MS"/>
              <a:buChar char="•"/>
              <a:tabLst>
                <a:tab pos="130810" algn="l"/>
              </a:tabLst>
            </a:pPr>
            <a:r>
              <a:rPr sz="2200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spc="55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105" dirty="0">
                <a:solidFill>
                  <a:srgbClr val="ED1C24"/>
                </a:solidFill>
                <a:latin typeface="Trebuchet MS"/>
                <a:cs typeface="Trebuchet MS"/>
              </a:rPr>
              <a:t>permitir</a:t>
            </a:r>
            <a:r>
              <a:rPr sz="2200" spc="-3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a</a:t>
            </a:r>
            <a:r>
              <a:rPr sz="2200" spc="-3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permanência</a:t>
            </a:r>
            <a:r>
              <a:rPr sz="2200" spc="-3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ED1C24"/>
                </a:solidFill>
                <a:latin typeface="Trebuchet MS"/>
                <a:cs typeface="Trebuchet MS"/>
              </a:rPr>
              <a:t>de</a:t>
            </a:r>
            <a:r>
              <a:rPr sz="2200" spc="-3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ED1C24"/>
                </a:solidFill>
                <a:latin typeface="Trebuchet MS"/>
                <a:cs typeface="Trebuchet MS"/>
              </a:rPr>
              <a:t>pessoas</a:t>
            </a:r>
            <a:r>
              <a:rPr sz="2200" spc="-3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ED1C24"/>
                </a:solidFill>
                <a:latin typeface="Trebuchet MS"/>
                <a:cs typeface="Trebuchet MS"/>
              </a:rPr>
              <a:t>sob</a:t>
            </a:r>
            <a:r>
              <a:rPr sz="2200" spc="-3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os</a:t>
            </a:r>
            <a:r>
              <a:rPr lang="pt-BR" sz="2200" spc="-3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lang="pt-BR" sz="2200" spc="-35" dirty="0" smtClean="0">
                <a:solidFill>
                  <a:srgbClr val="ED1C24"/>
                </a:solidFill>
                <a:latin typeface="Trebuchet MS"/>
                <a:cs typeface="Trebuchet MS"/>
              </a:rPr>
              <a:t>bags </a:t>
            </a:r>
            <a:r>
              <a:rPr sz="2200" spc="-70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suspenso</a:t>
            </a:r>
            <a:r>
              <a:rPr sz="2200" spc="-10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s</a:t>
            </a:r>
            <a:r>
              <a:rPr sz="2200" spc="-155" dirty="0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139700" indent="-127635">
              <a:lnSpc>
                <a:spcPct val="100000"/>
              </a:lnSpc>
              <a:spcBef>
                <a:spcPts val="850"/>
              </a:spcBef>
              <a:buFont typeface="Trebuchet MS"/>
              <a:buChar char="•"/>
              <a:tabLst>
                <a:tab pos="140335" algn="l"/>
              </a:tabLst>
            </a:pPr>
            <a:r>
              <a:rPr sz="2200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spc="13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105" dirty="0">
                <a:solidFill>
                  <a:srgbClr val="ED1C24"/>
                </a:solidFill>
                <a:latin typeface="Trebuchet MS"/>
                <a:cs typeface="Trebuchet MS"/>
              </a:rPr>
              <a:t>permitir</a:t>
            </a:r>
            <a:r>
              <a:rPr sz="2200" spc="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que</a:t>
            </a:r>
            <a:r>
              <a:rPr sz="2200" spc="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os</a:t>
            </a:r>
            <a:r>
              <a:rPr lang="pt-BR" sz="2200" spc="4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lang="pt-BR" sz="2200" spc="40" dirty="0" smtClean="0">
                <a:solidFill>
                  <a:srgbClr val="ED1C24"/>
                </a:solidFill>
                <a:latin typeface="Trebuchet MS"/>
                <a:cs typeface="Trebuchet MS"/>
              </a:rPr>
              <a:t>bags </a:t>
            </a:r>
            <a:r>
              <a:rPr sz="2200" spc="-85" dirty="0" smtClean="0">
                <a:solidFill>
                  <a:srgbClr val="ED1C24"/>
                </a:solidFill>
                <a:latin typeface="Trebuchet MS"/>
                <a:cs typeface="Trebuchet MS"/>
              </a:rPr>
              <a:t>se</a:t>
            </a:r>
            <a:r>
              <a:rPr sz="2200" spc="40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projetem</a:t>
            </a:r>
            <a:r>
              <a:rPr sz="2200" spc="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 err="1">
                <a:solidFill>
                  <a:srgbClr val="ED1C24"/>
                </a:solidFill>
                <a:latin typeface="Trebuchet MS"/>
                <a:cs typeface="Trebuchet MS"/>
              </a:rPr>
              <a:t>sobre</a:t>
            </a:r>
            <a:r>
              <a:rPr sz="2200" spc="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5" dirty="0" smtClean="0">
                <a:solidFill>
                  <a:srgbClr val="ED1C24"/>
                </a:solidFill>
                <a:latin typeface="Trebuchet MS"/>
                <a:cs typeface="Trebuchet MS"/>
              </a:rPr>
              <a:t>a</a:t>
            </a:r>
            <a:r>
              <a:rPr lang="pt-BR" sz="2200" dirty="0">
                <a:latin typeface="Trebuchet MS"/>
                <a:cs typeface="Trebuchet MS"/>
              </a:rPr>
              <a:t> </a:t>
            </a:r>
            <a:r>
              <a:rPr sz="2200" spc="-100" dirty="0" smtClean="0">
                <a:solidFill>
                  <a:srgbClr val="ED1C24"/>
                </a:solidFill>
                <a:latin typeface="Trebuchet MS"/>
                <a:cs typeface="Trebuchet MS"/>
              </a:rPr>
              <a:t>lateral</a:t>
            </a:r>
            <a:r>
              <a:rPr sz="2200" spc="-75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ED1C24"/>
                </a:solidFill>
                <a:latin typeface="Trebuchet MS"/>
                <a:cs typeface="Trebuchet MS"/>
              </a:rPr>
              <a:t>de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ED1C24"/>
                </a:solidFill>
                <a:latin typeface="Trebuchet MS"/>
                <a:cs typeface="Trebuchet MS"/>
              </a:rPr>
              <a:t>um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rgbClr val="ED1C24"/>
                </a:solidFill>
                <a:latin typeface="Trebuchet MS"/>
                <a:cs typeface="Trebuchet MS"/>
              </a:rPr>
              <a:t>veículo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ou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palet</a:t>
            </a:r>
            <a:r>
              <a:rPr sz="2200" spc="-165" dirty="0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sz="2200" spc="-155" dirty="0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125095" indent="-113030">
              <a:lnSpc>
                <a:spcPct val="100000"/>
              </a:lnSpc>
              <a:spcBef>
                <a:spcPts val="850"/>
              </a:spcBef>
              <a:buFont typeface="Trebuchet MS"/>
              <a:buChar char="•"/>
              <a:tabLst>
                <a:tab pos="125730" algn="l"/>
              </a:tabLst>
            </a:pPr>
            <a:r>
              <a:rPr sz="2200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spc="15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inclinar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coluna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da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rgbClr val="ED1C24"/>
                </a:solidFill>
                <a:latin typeface="Trebuchet MS"/>
                <a:cs typeface="Trebuchet MS"/>
              </a:rPr>
              <a:t>empilhadeira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para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ED1C24"/>
                </a:solidFill>
                <a:latin typeface="Trebuchet MS"/>
                <a:cs typeface="Trebuchet MS"/>
              </a:rPr>
              <a:t>frent</a:t>
            </a:r>
            <a:r>
              <a:rPr sz="2200" spc="-175" dirty="0">
                <a:solidFill>
                  <a:srgbClr val="ED1C24"/>
                </a:solidFill>
                <a:latin typeface="Trebuchet MS"/>
                <a:cs typeface="Trebuchet MS"/>
              </a:rPr>
              <a:t>e</a:t>
            </a:r>
            <a:r>
              <a:rPr sz="2200" spc="-155" dirty="0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12700" marR="5715">
              <a:lnSpc>
                <a:spcPct val="100000"/>
              </a:lnSpc>
              <a:spcBef>
                <a:spcPts val="855"/>
              </a:spcBef>
              <a:buFont typeface="Trebuchet MS"/>
              <a:buChar char="•"/>
              <a:tabLst>
                <a:tab pos="140970" algn="l"/>
              </a:tabLst>
            </a:pPr>
            <a:r>
              <a:rPr sz="2200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spc="135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105" dirty="0">
                <a:solidFill>
                  <a:srgbClr val="ED1C24"/>
                </a:solidFill>
                <a:latin typeface="Trebuchet MS"/>
                <a:cs typeface="Trebuchet MS"/>
              </a:rPr>
              <a:t>retirar</a:t>
            </a:r>
            <a:r>
              <a:rPr sz="2200" spc="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ED1C24"/>
                </a:solidFill>
                <a:latin typeface="Trebuchet MS"/>
                <a:cs typeface="Trebuchet MS"/>
              </a:rPr>
              <a:t>os</a:t>
            </a:r>
            <a:r>
              <a:rPr sz="2200" spc="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braços</a:t>
            </a:r>
            <a:r>
              <a:rPr sz="2200" spc="5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da</a:t>
            </a:r>
            <a:r>
              <a:rPr sz="2200" spc="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rgbClr val="ED1C24"/>
                </a:solidFill>
                <a:latin typeface="Trebuchet MS"/>
                <a:cs typeface="Trebuchet MS"/>
              </a:rPr>
              <a:t>empilhadeira</a:t>
            </a:r>
            <a:r>
              <a:rPr sz="2200" spc="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antes</a:t>
            </a:r>
            <a:r>
              <a:rPr sz="2200" spc="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ED1C24"/>
                </a:solidFill>
                <a:latin typeface="Trebuchet MS"/>
                <a:cs typeface="Trebuchet MS"/>
              </a:rPr>
              <a:t>de</a:t>
            </a:r>
            <a:r>
              <a:rPr sz="2200" spc="5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liberar</a:t>
            </a:r>
            <a:r>
              <a:rPr sz="2200" spc="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toda</a:t>
            </a:r>
            <a:r>
              <a:rPr sz="2200" spc="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a </a:t>
            </a:r>
            <a:r>
              <a:rPr sz="2200" spc="-3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carga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ED1C24"/>
                </a:solidFill>
                <a:latin typeface="Trebuchet MS"/>
                <a:cs typeface="Trebuchet MS"/>
              </a:rPr>
              <a:t>dos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dispositivos </a:t>
            </a:r>
            <a:r>
              <a:rPr sz="2200" spc="-110" dirty="0">
                <a:solidFill>
                  <a:srgbClr val="ED1C24"/>
                </a:solidFill>
                <a:latin typeface="Trebuchet MS"/>
                <a:cs typeface="Trebuchet MS"/>
              </a:rPr>
              <a:t>de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5" dirty="0" err="1">
                <a:solidFill>
                  <a:srgbClr val="ED1C24"/>
                </a:solidFill>
                <a:latin typeface="Trebuchet MS"/>
                <a:cs typeface="Trebuchet MS"/>
              </a:rPr>
              <a:t>ele</a:t>
            </a:r>
            <a:r>
              <a:rPr sz="2200" spc="-135" dirty="0" err="1">
                <a:solidFill>
                  <a:srgbClr val="ED1C24"/>
                </a:solidFill>
                <a:latin typeface="Trebuchet MS"/>
                <a:cs typeface="Trebuchet MS"/>
              </a:rPr>
              <a:t>v</a:t>
            </a:r>
            <a:r>
              <a:rPr sz="2200" spc="-85" dirty="0" err="1">
                <a:solidFill>
                  <a:srgbClr val="ED1C24"/>
                </a:solidFill>
                <a:latin typeface="Trebuchet MS"/>
                <a:cs typeface="Trebuchet MS"/>
              </a:rPr>
              <a:t>açã</a:t>
            </a:r>
            <a:r>
              <a:rPr sz="2200" spc="-135" dirty="0" err="1">
                <a:solidFill>
                  <a:srgbClr val="ED1C24"/>
                </a:solidFill>
                <a:latin typeface="Trebuchet MS"/>
                <a:cs typeface="Trebuchet MS"/>
              </a:rPr>
              <a:t>o</a:t>
            </a:r>
            <a:r>
              <a:rPr sz="2200" spc="-155" dirty="0" smtClean="0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5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13371" y="510381"/>
            <a:ext cx="9691079" cy="2051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850"/>
              </a:spcBef>
              <a:buFont typeface="Trebuchet MS"/>
              <a:buChar char="•"/>
              <a:tabLst>
                <a:tab pos="119380" algn="l"/>
              </a:tabLst>
            </a:pPr>
            <a:r>
              <a:rPr sz="2200" b="1" u="sng" spc="-5" dirty="0" err="1" smtClean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b="1" spc="-35" dirty="0" smtClean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100" dirty="0" err="1">
                <a:solidFill>
                  <a:srgbClr val="ED1C24"/>
                </a:solidFill>
                <a:latin typeface="Trebuchet MS"/>
                <a:cs typeface="Trebuchet MS"/>
              </a:rPr>
              <a:t>empilhar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os</a:t>
            </a:r>
            <a:r>
              <a:rPr lang="pt-BR"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lang="pt-BR" sz="2200" spc="-120" dirty="0" smtClean="0">
                <a:solidFill>
                  <a:srgbClr val="ED1C24"/>
                </a:solidFill>
                <a:latin typeface="Trebuchet MS"/>
                <a:cs typeface="Trebuchet MS"/>
              </a:rPr>
              <a:t>bags </a:t>
            </a:r>
            <a:r>
              <a:rPr sz="2200" spc="-120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a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menos</a:t>
            </a:r>
            <a:r>
              <a:rPr sz="2200" spc="-12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que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ED1C24"/>
                </a:solidFill>
                <a:latin typeface="Trebuchet MS"/>
                <a:cs typeface="Trebuchet MS"/>
              </a:rPr>
              <a:t>esteja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seguro </a:t>
            </a:r>
            <a:r>
              <a:rPr sz="2200" spc="-34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quanto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à </a:t>
            </a:r>
            <a:r>
              <a:rPr sz="2200" spc="-65" dirty="0">
                <a:solidFill>
                  <a:srgbClr val="ED1C24"/>
                </a:solidFill>
                <a:latin typeface="Trebuchet MS"/>
                <a:cs typeface="Trebuchet MS"/>
              </a:rPr>
              <a:t>sua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estabilidad</a:t>
            </a:r>
            <a:r>
              <a:rPr sz="2200" spc="-155" dirty="0">
                <a:solidFill>
                  <a:srgbClr val="ED1C24"/>
                </a:solidFill>
                <a:latin typeface="Trebuchet MS"/>
                <a:cs typeface="Trebuchet MS"/>
              </a:rPr>
              <a:t>e.</a:t>
            </a:r>
            <a:endParaRPr sz="2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  <a:buFont typeface="Trebuchet MS"/>
              <a:buChar char="•"/>
              <a:tabLst>
                <a:tab pos="132080" algn="l"/>
              </a:tabLst>
            </a:pPr>
            <a:r>
              <a:rPr sz="2200" b="1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b="1" spc="6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80" dirty="0" err="1">
                <a:solidFill>
                  <a:srgbClr val="ED1C24"/>
                </a:solidFill>
                <a:latin typeface="Trebuchet MS"/>
                <a:cs typeface="Trebuchet MS"/>
              </a:rPr>
              <a:t>usar</a:t>
            </a:r>
            <a:r>
              <a:rPr sz="2200" spc="-2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5" dirty="0" smtClean="0">
                <a:solidFill>
                  <a:srgbClr val="ED1C24"/>
                </a:solidFill>
                <a:latin typeface="Trebuchet MS"/>
                <a:cs typeface="Trebuchet MS"/>
              </a:rPr>
              <a:t>o</a:t>
            </a:r>
            <a:r>
              <a:rPr lang="pt-BR" sz="2200" spc="-55" dirty="0" smtClean="0">
                <a:solidFill>
                  <a:srgbClr val="ED1C24"/>
                </a:solidFill>
                <a:latin typeface="Trebuchet MS"/>
                <a:cs typeface="Trebuchet MS"/>
              </a:rPr>
              <a:t>s bags </a:t>
            </a:r>
            <a:r>
              <a:rPr sz="2200" spc="-130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em</a:t>
            </a:r>
            <a:r>
              <a:rPr sz="2200" spc="-30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situações</a:t>
            </a:r>
            <a:r>
              <a:rPr sz="2200" spc="-2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novas</a:t>
            </a:r>
            <a:r>
              <a:rPr sz="2200" spc="-2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 err="1">
                <a:solidFill>
                  <a:srgbClr val="ED1C24"/>
                </a:solidFill>
                <a:latin typeface="Trebuchet MS"/>
                <a:cs typeface="Trebuchet MS"/>
              </a:rPr>
              <a:t>sem</a:t>
            </a:r>
            <a:r>
              <a:rPr sz="2200" spc="-2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consultar</a:t>
            </a:r>
            <a:r>
              <a:rPr sz="2200" spc="-75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ED1C24"/>
                </a:solidFill>
                <a:latin typeface="Trebuchet MS"/>
                <a:cs typeface="Trebuchet MS"/>
              </a:rPr>
              <a:t>o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fabricante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ou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fornecedo</a:t>
            </a:r>
            <a:r>
              <a:rPr sz="2200" spc="-225" dirty="0">
                <a:solidFill>
                  <a:srgbClr val="ED1C24"/>
                </a:solidFill>
                <a:latin typeface="Trebuchet MS"/>
                <a:cs typeface="Trebuchet MS"/>
              </a:rPr>
              <a:t>r</a:t>
            </a:r>
            <a:r>
              <a:rPr sz="2200" spc="-155" dirty="0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125095" indent="-113030">
              <a:lnSpc>
                <a:spcPct val="100000"/>
              </a:lnSpc>
              <a:spcBef>
                <a:spcPts val="850"/>
              </a:spcBef>
              <a:buFont typeface="Trebuchet MS"/>
              <a:buChar char="•"/>
              <a:tabLst>
                <a:tab pos="125730" algn="l"/>
              </a:tabLst>
            </a:pPr>
            <a:r>
              <a:rPr sz="2200" b="1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b="1" spc="2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100" dirty="0" err="1">
                <a:solidFill>
                  <a:srgbClr val="ED1C24"/>
                </a:solidFill>
                <a:latin typeface="Trebuchet MS"/>
                <a:cs typeface="Trebuchet MS"/>
              </a:rPr>
              <a:t>reutilizar</a:t>
            </a:r>
            <a:r>
              <a:rPr sz="2200" spc="-7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os</a:t>
            </a:r>
            <a:r>
              <a:rPr lang="pt-BR" sz="2200" spc="-7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lang="pt-BR" sz="2200" spc="-70" dirty="0" smtClean="0">
                <a:solidFill>
                  <a:srgbClr val="ED1C24"/>
                </a:solidFill>
                <a:latin typeface="Trebuchet MS"/>
                <a:cs typeface="Trebuchet MS"/>
              </a:rPr>
              <a:t>big bags</a:t>
            </a:r>
            <a:r>
              <a:rPr sz="2200" spc="-70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descartáveis.</a:t>
            </a:r>
            <a:endParaRPr sz="2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  <a:buFont typeface="Trebuchet MS"/>
              <a:buChar char="•"/>
              <a:tabLst>
                <a:tab pos="120014" algn="l"/>
              </a:tabLst>
            </a:pPr>
            <a:r>
              <a:rPr sz="2200" b="1" u="sng" spc="-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Calibri"/>
                <a:cs typeface="Calibri"/>
              </a:rPr>
              <a:t>Não</a:t>
            </a:r>
            <a:r>
              <a:rPr sz="2200" b="1" spc="-30" dirty="0">
                <a:solidFill>
                  <a:srgbClr val="ED1C24"/>
                </a:solidFill>
                <a:latin typeface="Calibri"/>
                <a:cs typeface="Calibri"/>
              </a:rPr>
              <a:t> </a:t>
            </a:r>
            <a:r>
              <a:rPr sz="2200" spc="-100" dirty="0" err="1">
                <a:solidFill>
                  <a:srgbClr val="ED1C24"/>
                </a:solidFill>
                <a:latin typeface="Trebuchet MS"/>
                <a:cs typeface="Trebuchet MS"/>
              </a:rPr>
              <a:t>reparar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55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os</a:t>
            </a:r>
            <a:r>
              <a:rPr lang="pt-BR"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lang="pt-BR" sz="2200" spc="-120" dirty="0" smtClean="0">
                <a:solidFill>
                  <a:srgbClr val="ED1C24"/>
                </a:solidFill>
                <a:latin typeface="Trebuchet MS"/>
                <a:cs typeface="Trebuchet MS"/>
              </a:rPr>
              <a:t>bags </a:t>
            </a:r>
            <a:r>
              <a:rPr sz="2200" spc="-90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reutilizáveis</a:t>
            </a:r>
            <a:r>
              <a:rPr sz="2200" spc="-120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para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aplicações </a:t>
            </a:r>
            <a:r>
              <a:rPr sz="2200" spc="-35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severas,</a:t>
            </a:r>
            <a:r>
              <a:rPr sz="2200" spc="-17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a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menos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ED1C24"/>
                </a:solidFill>
                <a:latin typeface="Trebuchet MS"/>
                <a:cs typeface="Trebuchet MS"/>
              </a:rPr>
              <a:t>que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ED1C24"/>
                </a:solidFill>
                <a:latin typeface="Trebuchet MS"/>
                <a:cs typeface="Trebuchet MS"/>
              </a:rPr>
              <a:t>as</a:t>
            </a:r>
            <a:r>
              <a:rPr sz="2200" spc="-12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exigências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ED1C24"/>
                </a:solidFill>
                <a:latin typeface="Trebuchet MS"/>
                <a:cs typeface="Trebuchet MS"/>
              </a:rPr>
              <a:t>referentes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a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ED1C24"/>
                </a:solidFill>
                <a:latin typeface="Trebuchet MS"/>
                <a:cs typeface="Trebuchet MS"/>
              </a:rPr>
              <a:t>produtos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80" dirty="0" err="1">
                <a:solidFill>
                  <a:srgbClr val="ED1C24"/>
                </a:solidFill>
                <a:latin typeface="Trebuchet MS"/>
                <a:cs typeface="Trebuchet MS"/>
              </a:rPr>
              <a:t>na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 err="1" smtClean="0">
                <a:solidFill>
                  <a:srgbClr val="ED1C24"/>
                </a:solidFill>
                <a:latin typeface="Trebuchet MS"/>
                <a:cs typeface="Trebuchet MS"/>
              </a:rPr>
              <a:t>condição</a:t>
            </a:r>
            <a:r>
              <a:rPr sz="2200" spc="-75" dirty="0" smtClean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ED1C24"/>
                </a:solidFill>
                <a:latin typeface="Trebuchet MS"/>
                <a:cs typeface="Trebuchet MS"/>
              </a:rPr>
              <a:t>de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ED1C24"/>
                </a:solidFill>
                <a:latin typeface="Trebuchet MS"/>
                <a:cs typeface="Trebuchet MS"/>
              </a:rPr>
              <a:t>novos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ED1C24"/>
                </a:solidFill>
                <a:latin typeface="Trebuchet MS"/>
                <a:cs typeface="Trebuchet MS"/>
              </a:rPr>
              <a:t>sejam</a:t>
            </a:r>
            <a:r>
              <a:rPr sz="2200" spc="-75" dirty="0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ED1C24"/>
                </a:solidFill>
                <a:latin typeface="Trebuchet MS"/>
                <a:cs typeface="Trebuchet MS"/>
              </a:rPr>
              <a:t>atendida</a:t>
            </a:r>
            <a:r>
              <a:rPr sz="2200" spc="-120" dirty="0">
                <a:solidFill>
                  <a:srgbClr val="ED1C24"/>
                </a:solidFill>
                <a:latin typeface="Trebuchet MS"/>
                <a:cs typeface="Trebuchet MS"/>
              </a:rPr>
              <a:t>s</a:t>
            </a:r>
            <a:r>
              <a:rPr sz="2200" spc="-155" dirty="0">
                <a:solidFill>
                  <a:srgbClr val="ED1C24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9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 txBox="1"/>
          <p:nvPr/>
        </p:nvSpPr>
        <p:spPr>
          <a:xfrm>
            <a:off x="283592" y="581025"/>
            <a:ext cx="2681858" cy="1015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pt-BR" sz="2800" b="1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21. </a:t>
            </a:r>
            <a:r>
              <a:rPr lang="pt-BR" sz="2800" b="1" spc="-5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800" b="1" spc="-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imbologia</a:t>
            </a:r>
            <a:endParaRPr sz="2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70"/>
              </a:spcBef>
            </a:pP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182" y="1495425"/>
            <a:ext cx="9971298" cy="49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4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517175" y="495672"/>
            <a:ext cx="9611075" cy="488595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25" dirty="0">
                <a:solidFill>
                  <a:srgbClr val="004E96"/>
                </a:solidFill>
                <a:latin typeface="Trebuchet MS"/>
                <a:cs typeface="Trebuchet MS"/>
              </a:rPr>
              <a:t>2.</a:t>
            </a:r>
            <a:r>
              <a:rPr sz="2800" b="1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004E96"/>
                </a:solidFill>
                <a:latin typeface="Trebuchet MS"/>
                <a:cs typeface="Trebuchet MS"/>
              </a:rPr>
              <a:t>História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070"/>
              </a:spcBef>
            </a:pPr>
            <a:r>
              <a:rPr lang="pt-BR" sz="2800" u="sng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Em 1940 </a:t>
            </a:r>
            <a:endParaRPr lang="pt-BR" sz="2800" u="sng" spc="-85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070"/>
              </a:spcBef>
            </a:pPr>
            <a:r>
              <a:rPr lang="pt-BR" sz="2800" spc="-85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-8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credita</a:t>
            </a:r>
            <a:r>
              <a:rPr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-se</a:t>
            </a:r>
            <a:r>
              <a:rPr sz="2800" spc="-13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que</a:t>
            </a:r>
            <a:r>
              <a:rPr sz="2800" spc="-1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 err="1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800" spc="-1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primeiros</a:t>
            </a:r>
            <a:r>
              <a:rPr lang="pt-BR"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13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,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foram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utilizados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pela </a:t>
            </a:r>
            <a:r>
              <a:rPr sz="2800" spc="-95" dirty="0" err="1">
                <a:solidFill>
                  <a:srgbClr val="004E96"/>
                </a:solidFill>
                <a:latin typeface="Trebuchet MS"/>
                <a:cs typeface="Trebuchet MS"/>
              </a:rPr>
              <a:t>primeira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vez</a:t>
            </a:r>
            <a:r>
              <a:rPr sz="2800" spc="-114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durante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004E96"/>
                </a:solidFill>
                <a:latin typeface="Trebuchet MS"/>
                <a:cs typeface="Trebuchet MS"/>
              </a:rPr>
              <a:t>II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Grande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Guerra,</a:t>
            </a:r>
            <a:r>
              <a:rPr sz="2800" spc="-15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para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transportar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combustíveis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por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via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aérea</a:t>
            </a:r>
            <a:r>
              <a:rPr lang="pt-BR" sz="2800" spc="-105" dirty="0" smtClean="0">
                <a:solidFill>
                  <a:srgbClr val="004E96"/>
                </a:solidFill>
                <a:latin typeface="Trebuchet MS"/>
                <a:cs typeface="Trebuchet MS"/>
              </a:rPr>
              <a:t>. E</a:t>
            </a:r>
            <a:r>
              <a:rPr lang="pt-BR"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ram </a:t>
            </a:r>
            <a:r>
              <a:rPr sz="28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fabricados</a:t>
            </a: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lona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9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borracha</a:t>
            </a:r>
            <a:r>
              <a:rPr lang="pt-BR" sz="2800" spc="-95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lang="pt-BR" sz="2800" spc="-95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070"/>
              </a:spcBef>
            </a:pPr>
            <a:r>
              <a:rPr lang="pt-BR" sz="2800" u="sng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Em 1950</a:t>
            </a:r>
          </a:p>
          <a:p>
            <a:pPr marL="12700" marR="5080" algn="just">
              <a:lnSpc>
                <a:spcPct val="100000"/>
              </a:lnSpc>
              <a:spcBef>
                <a:spcPts val="1070"/>
              </a:spcBef>
            </a:pPr>
            <a:r>
              <a:rPr lang="pt-BR" sz="2800" spc="-55" dirty="0" smtClean="0">
                <a:solidFill>
                  <a:srgbClr val="004E96"/>
                </a:solidFill>
                <a:latin typeface="Trebuchet MS"/>
                <a:cs typeface="Trebuchet MS"/>
              </a:rPr>
              <a:t>C</a:t>
            </a:r>
            <a:r>
              <a:rPr sz="2800" spc="-10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omeçaram</a:t>
            </a:r>
            <a:r>
              <a:rPr sz="2800" spc="-10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800" spc="-85" dirty="0" err="1">
                <a:solidFill>
                  <a:srgbClr val="004E96"/>
                </a:solidFill>
                <a:latin typeface="Trebuchet MS"/>
                <a:cs typeface="Trebuchet MS"/>
              </a:rPr>
              <a:t>ser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man</a:t>
            </a:r>
            <a:r>
              <a:rPr lang="pt-BR"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u</a:t>
            </a:r>
            <a:r>
              <a:rPr sz="2800" spc="-8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faturados</a:t>
            </a:r>
            <a:r>
              <a:rPr lang="pt-BR"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nos</a:t>
            </a:r>
            <a:r>
              <a:rPr sz="2800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EUA,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na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Europa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no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Japão</a:t>
            </a:r>
            <a:r>
              <a:rPr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spc="-1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50" dirty="0">
                <a:solidFill>
                  <a:srgbClr val="004E96"/>
                </a:solidFill>
                <a:latin typeface="Trebuchet MS"/>
                <a:cs typeface="Trebuchet MS"/>
              </a:rPr>
              <a:t>F</a:t>
            </a:r>
            <a:r>
              <a:rPr sz="2800" spc="-9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oram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confeccionados</a:t>
            </a:r>
            <a:r>
              <a:rPr sz="280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com</a:t>
            </a:r>
            <a:r>
              <a:rPr sz="2800" spc="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lonas</a:t>
            </a:r>
            <a:r>
              <a:rPr sz="2800" spc="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tecidos</a:t>
            </a:r>
            <a:r>
              <a:rPr sz="2800" spc="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nylon</a:t>
            </a:r>
            <a:r>
              <a:rPr sz="2800" spc="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 err="1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sz="2800" spc="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poliéster</a:t>
            </a:r>
            <a:r>
              <a:rPr lang="pt-BR" sz="280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reforçado</a:t>
            </a:r>
            <a:r>
              <a:rPr sz="2800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com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PVC. 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pic>
        <p:nvPicPr>
          <p:cNvPr id="3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8451" y="5153025"/>
            <a:ext cx="2209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7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/>
          <p:nvPr/>
        </p:nvSpPr>
        <p:spPr>
          <a:xfrm>
            <a:off x="531779" y="570195"/>
            <a:ext cx="9520271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29130" algn="just">
              <a:lnSpc>
                <a:spcPct val="100000"/>
              </a:lnSpc>
              <a:spcBef>
                <a:spcPts val="565"/>
              </a:spcBef>
            </a:pPr>
            <a:r>
              <a:rPr lang="pt-BR" sz="2800" u="sng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Em </a:t>
            </a:r>
            <a:r>
              <a:rPr sz="2800" u="sng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1970</a:t>
            </a:r>
            <a:endParaRPr lang="pt-BR" sz="2800" u="sng" spc="-70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marR="1929130" algn="just">
              <a:lnSpc>
                <a:spcPct val="100000"/>
              </a:lnSpc>
              <a:spcBef>
                <a:spcPts val="565"/>
              </a:spcBef>
            </a:pPr>
            <a:r>
              <a:rPr lang="pt-BR" sz="2800" spc="-90" dirty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sz="28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urante</a:t>
            </a:r>
            <a:r>
              <a:rPr sz="2800" spc="3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sz="2800" spc="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crise</a:t>
            </a:r>
            <a:r>
              <a:rPr sz="2800" spc="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do</a:t>
            </a:r>
            <a:r>
              <a:rPr sz="2800" spc="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petróle</a:t>
            </a:r>
            <a:r>
              <a:rPr sz="2800" spc="-1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lang="pt-BR" sz="2800" spc="-1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140" dirty="0" smtClean="0">
                <a:solidFill>
                  <a:srgbClr val="004E96"/>
                </a:solidFill>
                <a:latin typeface="Trebuchet MS"/>
                <a:cs typeface="Trebuchet MS"/>
              </a:rPr>
              <a:t>os bags eram utilizados para transportar cimento</a:t>
            </a:r>
            <a:r>
              <a:rPr lang="pt-BR" sz="2800" spc="-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15" dirty="0" smtClean="0">
                <a:solidFill>
                  <a:srgbClr val="004E96"/>
                </a:solidFill>
                <a:latin typeface="Trebuchet MS"/>
                <a:cs typeface="Trebuchet MS"/>
              </a:rPr>
              <a:t>para o </a:t>
            </a:r>
            <a:r>
              <a:rPr sz="2800" spc="-9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Oriente</a:t>
            </a:r>
            <a:r>
              <a:rPr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Médio</a:t>
            </a:r>
            <a:r>
              <a:rPr lang="pt-BR"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5450" y="3933825"/>
            <a:ext cx="3105100" cy="3048000"/>
          </a:xfrm>
          <a:prstGeom prst="rect">
            <a:avLst/>
          </a:prstGeom>
        </p:spPr>
      </p:pic>
      <p:sp>
        <p:nvSpPr>
          <p:cNvPr id="5" name="object 8"/>
          <p:cNvSpPr txBox="1"/>
          <p:nvPr/>
        </p:nvSpPr>
        <p:spPr>
          <a:xfrm>
            <a:off x="561524" y="2252010"/>
            <a:ext cx="9525985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565"/>
              </a:spcBef>
            </a:pPr>
            <a:r>
              <a:rPr lang="pt-BR" sz="2800" u="sng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Em 19</a:t>
            </a:r>
            <a:r>
              <a:rPr lang="pt-BR" sz="2800" u="sng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80</a:t>
            </a:r>
          </a:p>
          <a:p>
            <a:pPr marL="12700" marR="6350" algn="just">
              <a:lnSpc>
                <a:spcPct val="100000"/>
              </a:lnSpc>
              <a:spcBef>
                <a:spcPts val="565"/>
              </a:spcBef>
            </a:pPr>
            <a:r>
              <a:rPr lang="pt-BR"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As </a:t>
            </a:r>
            <a:r>
              <a:rPr lang="pt-BR"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matérias-primas </a:t>
            </a:r>
            <a:r>
              <a:rPr lang="pt-BR"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químicas e minérios nobres </a:t>
            </a:r>
            <a:r>
              <a:rPr lang="pt-BR"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passaram </a:t>
            </a:r>
            <a:r>
              <a:rPr lang="pt-BR" sz="2800" spc="-7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lang="pt-BR"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chegar </a:t>
            </a:r>
            <a:r>
              <a:rPr lang="pt-BR"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acondicionadas big bags</a:t>
            </a:r>
            <a:r>
              <a:rPr lang="pt-BR"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. </a:t>
            </a:r>
            <a:endParaRPr lang="pt-BR" sz="2800" spc="-20" dirty="0" smtClean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/>
          <p:cNvSpPr txBox="1"/>
          <p:nvPr/>
        </p:nvSpPr>
        <p:spPr>
          <a:xfrm>
            <a:off x="526065" y="458182"/>
            <a:ext cx="9525985" cy="3247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pt-BR" sz="2800" u="sng" spc="-20" dirty="0" smtClean="0">
                <a:solidFill>
                  <a:srgbClr val="004E96"/>
                </a:solidFill>
                <a:latin typeface="Trebuchet MS"/>
                <a:cs typeface="Trebuchet MS"/>
              </a:rPr>
              <a:t>Em 19</a:t>
            </a:r>
            <a:r>
              <a:rPr sz="2800" u="sng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90</a:t>
            </a:r>
            <a:r>
              <a:rPr lang="pt-BR" sz="2800" u="sng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pt-BR" sz="2800" spc="-95" dirty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sz="2800" spc="-7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esenvolvidos</a:t>
            </a:r>
            <a:r>
              <a:rPr lang="pt-BR"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Bags </a:t>
            </a:r>
            <a:r>
              <a:rPr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açúcar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7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daí</a:t>
            </a:r>
            <a:r>
              <a:rPr lang="pt-BR"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2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diante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4E96"/>
                </a:solidFill>
                <a:latin typeface="Trebuchet MS"/>
                <a:cs typeface="Trebuchet MS"/>
              </a:rPr>
              <a:t>sua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utilização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se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generalizou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na</a:t>
            </a:r>
            <a:r>
              <a:rPr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 err="1">
                <a:solidFill>
                  <a:srgbClr val="004E96"/>
                </a:solidFill>
                <a:latin typeface="Trebuchet MS"/>
                <a:cs typeface="Trebuchet MS"/>
              </a:rPr>
              <a:t>agroindústria</a:t>
            </a: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lang="pt-BR" sz="2800" spc="-80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844"/>
              </a:spcBef>
            </a:pPr>
            <a:r>
              <a:rPr lang="pt-BR" sz="2800" u="sng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Hoje</a:t>
            </a:r>
          </a:p>
          <a:p>
            <a:pPr marL="12700" marR="5080" algn="just">
              <a:lnSpc>
                <a:spcPct val="100000"/>
              </a:lnSpc>
              <a:spcBef>
                <a:spcPts val="844"/>
              </a:spcBef>
            </a:pPr>
            <a:r>
              <a:rPr lang="pt-BR" sz="2800" spc="-90" dirty="0">
                <a:solidFill>
                  <a:srgbClr val="004E96"/>
                </a:solidFill>
                <a:latin typeface="Trebuchet MS"/>
                <a:cs typeface="Trebuchet MS"/>
              </a:rPr>
              <a:t>S</a:t>
            </a:r>
            <a:r>
              <a:rPr sz="2800" spc="-6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ão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produzidos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inúmeros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modelos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as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mais diversas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aplicações,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condições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movimentação,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transporte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tempo de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armazenagem. 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466" y="3705225"/>
            <a:ext cx="5407834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2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527050" y="519246"/>
            <a:ext cx="9525000" cy="3593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25" dirty="0">
                <a:solidFill>
                  <a:srgbClr val="004E96"/>
                </a:solidFill>
                <a:latin typeface="Trebuchet MS"/>
                <a:cs typeface="Trebuchet MS"/>
              </a:rPr>
              <a:t>3.</a:t>
            </a:r>
            <a:r>
              <a:rPr sz="2800" b="1" spc="-1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spc="-20" dirty="0" err="1">
                <a:solidFill>
                  <a:srgbClr val="004E96"/>
                </a:solidFill>
                <a:latin typeface="Trebuchet MS"/>
                <a:cs typeface="Trebuchet MS"/>
              </a:rPr>
              <a:t>Vantagens</a:t>
            </a:r>
            <a:r>
              <a:rPr sz="2800" b="1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69900" marR="6350" indent="-457200" algn="just">
              <a:lnSpc>
                <a:spcPct val="100000"/>
              </a:lnSpc>
              <a:spcBef>
                <a:spcPts val="1070"/>
              </a:spcBef>
              <a:buFont typeface="Arial" panose="020B0604020202020204" pitchFamily="34" charset="0"/>
              <a:buChar char="•"/>
            </a:pPr>
            <a:r>
              <a:rPr sz="2800" spc="-9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Ele</a:t>
            </a:r>
            <a:r>
              <a:rPr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pode ser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dobrado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compactado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 para </a:t>
            </a:r>
            <a:r>
              <a:rPr sz="2800" spc="-80" dirty="0" err="1">
                <a:solidFill>
                  <a:srgbClr val="004E96"/>
                </a:solidFill>
                <a:latin typeface="Trebuchet MS"/>
                <a:cs typeface="Trebuchet MS"/>
              </a:rPr>
              <a:t>envio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6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ao</a:t>
            </a:r>
            <a:r>
              <a:rPr lang="pt-BR"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cliente</a:t>
            </a:r>
            <a:r>
              <a:rPr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. </a:t>
            </a:r>
            <a:endParaRPr lang="pt-BR" sz="2800" spc="-85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69900" marR="6350" indent="-457200" algn="just">
              <a:lnSpc>
                <a:spcPct val="100000"/>
              </a:lnSpc>
              <a:spcBef>
                <a:spcPts val="1070"/>
              </a:spcBef>
              <a:buFont typeface="Arial" panose="020B0604020202020204" pitchFamily="34" charset="0"/>
              <a:buChar char="•"/>
            </a:pP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O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peso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um </a:t>
            </a:r>
            <a:r>
              <a:rPr lang="pt-BR"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Big Bag</a:t>
            </a:r>
            <a:r>
              <a:rPr lang="pt-BR"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 smtClean="0">
                <a:solidFill>
                  <a:srgbClr val="004E96"/>
                </a:solidFill>
                <a:latin typeface="Trebuchet MS"/>
                <a:cs typeface="Trebuchet MS"/>
              </a:rPr>
              <a:t>é</a:t>
            </a:r>
            <a:r>
              <a:rPr sz="2800" spc="-13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1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aproximadamente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2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quilos,</a:t>
            </a:r>
            <a:r>
              <a:rPr sz="2800" spc="-1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propiciando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uma</a:t>
            </a:r>
            <a:r>
              <a:rPr sz="2800" spc="-13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baixa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razão</a:t>
            </a:r>
            <a:r>
              <a:rPr sz="2800" spc="-1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embalagem/produto.</a:t>
            </a:r>
            <a:r>
              <a:rPr sz="2800" spc="-1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endParaRPr lang="pt-BR" sz="2800" spc="-185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69900" marR="6350" indent="-457200" algn="just">
              <a:lnSpc>
                <a:spcPct val="100000"/>
              </a:lnSpc>
              <a:spcBef>
                <a:spcPts val="1070"/>
              </a:spcBef>
              <a:buFont typeface="Arial" panose="020B0604020202020204" pitchFamily="34" charset="0"/>
              <a:buChar char="•"/>
            </a:pP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O</a:t>
            </a:r>
            <a:r>
              <a:rPr sz="2800" spc="-14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 err="1">
                <a:solidFill>
                  <a:srgbClr val="004E96"/>
                </a:solidFill>
                <a:latin typeface="Trebuchet MS"/>
                <a:cs typeface="Trebuchet MS"/>
              </a:rPr>
              <a:t>custo</a:t>
            </a:r>
            <a:r>
              <a:rPr sz="2800" spc="-1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d</a:t>
            </a:r>
            <a:r>
              <a:rPr lang="pt-BR"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os Bags </a:t>
            </a:r>
            <a:r>
              <a:rPr sz="2800" spc="-114" dirty="0" smtClean="0">
                <a:solidFill>
                  <a:srgbClr val="004E96"/>
                </a:solidFill>
                <a:latin typeface="Trebuchet MS"/>
                <a:cs typeface="Trebuchet MS"/>
              </a:rPr>
              <a:t>é</a:t>
            </a:r>
            <a:r>
              <a:rPr sz="2800" spc="-14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145" dirty="0" smtClean="0">
                <a:solidFill>
                  <a:srgbClr val="004E96"/>
                </a:solidFill>
                <a:latin typeface="Trebuchet MS"/>
                <a:cs typeface="Trebuchet MS"/>
              </a:rPr>
              <a:t>mais </a:t>
            </a:r>
            <a:r>
              <a:rPr sz="2800" spc="-10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competitivo</a:t>
            </a:r>
            <a:r>
              <a:rPr sz="2800" spc="-14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sz="2800" spc="-14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relação </a:t>
            </a:r>
            <a:r>
              <a:rPr sz="2800" spc="-32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a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outras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formas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9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embalagem</a:t>
            </a:r>
            <a:r>
              <a:rPr lang="pt-BR"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. </a:t>
            </a:r>
          </a:p>
          <a:p>
            <a:pPr marL="469900" marR="6350" indent="-457200" algn="just">
              <a:lnSpc>
                <a:spcPct val="100000"/>
              </a:lnSpc>
              <a:spcBef>
                <a:spcPts val="1070"/>
              </a:spcBef>
              <a:buFont typeface="Arial" panose="020B0604020202020204" pitchFamily="34" charset="0"/>
              <a:buChar char="•"/>
            </a:pPr>
            <a:r>
              <a:rPr lang="pt-BR" sz="2800" spc="-60" dirty="0">
                <a:solidFill>
                  <a:srgbClr val="004E96"/>
                </a:solidFill>
                <a:latin typeface="Trebuchet MS"/>
                <a:cs typeface="Trebuchet MS"/>
              </a:rPr>
              <a:t>F</a:t>
            </a:r>
            <a:r>
              <a:rPr sz="2800" spc="-8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áceis</a:t>
            </a:r>
            <a:r>
              <a:rPr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armazenar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0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movimentar</a:t>
            </a:r>
            <a:r>
              <a:rPr lang="pt-BR" sz="2800" spc="-105" dirty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3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/>
          <p:nvPr/>
        </p:nvSpPr>
        <p:spPr>
          <a:xfrm>
            <a:off x="505744" y="481524"/>
            <a:ext cx="9317706" cy="2842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191135" algn="l"/>
              </a:tabLst>
            </a:pPr>
            <a:r>
              <a:rPr sz="2800" b="1" spc="10" dirty="0">
                <a:solidFill>
                  <a:srgbClr val="004E96"/>
                </a:solidFill>
                <a:latin typeface="Trebuchet MS"/>
                <a:cs typeface="Trebuchet MS"/>
              </a:rPr>
              <a:t>Modelos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8300"/>
              </a:lnSpc>
              <a:spcBef>
                <a:spcPts val="1070"/>
              </a:spcBef>
            </a:pPr>
            <a:r>
              <a:rPr sz="2800" spc="-55" dirty="0">
                <a:solidFill>
                  <a:srgbClr val="004E96"/>
                </a:solidFill>
                <a:latin typeface="Trebuchet MS"/>
                <a:cs typeface="Trebuchet MS"/>
              </a:rPr>
              <a:t>Os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principais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modelos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podem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ser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classificados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pelos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seguintes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critérios: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u="sng" spc="-90" dirty="0">
                <a:solidFill>
                  <a:srgbClr val="004E96"/>
                </a:solidFill>
                <a:latin typeface="Trebuchet MS"/>
                <a:cs typeface="Trebuchet MS"/>
              </a:rPr>
              <a:t>fator </a:t>
            </a:r>
            <a:r>
              <a:rPr sz="2800" b="1" u="sng" spc="-31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u="sng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u="sng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u="sng" spc="-85" dirty="0">
                <a:solidFill>
                  <a:srgbClr val="004E96"/>
                </a:solidFill>
                <a:latin typeface="Trebuchet MS"/>
                <a:cs typeface="Trebuchet MS"/>
              </a:rPr>
              <a:t>segurança,</a:t>
            </a:r>
            <a:r>
              <a:rPr sz="2800" b="1" u="sng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u="sng" spc="-85" dirty="0">
                <a:solidFill>
                  <a:srgbClr val="004E96"/>
                </a:solidFill>
                <a:latin typeface="Trebuchet MS"/>
                <a:cs typeface="Trebuchet MS"/>
              </a:rPr>
              <a:t>tipo</a:t>
            </a:r>
            <a:r>
              <a:rPr sz="2800" b="1" u="sng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u="sng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u="sng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u="sng" spc="-95" dirty="0">
                <a:solidFill>
                  <a:srgbClr val="004E96"/>
                </a:solidFill>
                <a:latin typeface="Trebuchet MS"/>
                <a:cs typeface="Trebuchet MS"/>
              </a:rPr>
              <a:t>alças,</a:t>
            </a:r>
            <a:r>
              <a:rPr sz="2800" b="1" u="sng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u="sng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u="sng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u="sng" spc="-85" dirty="0">
                <a:solidFill>
                  <a:srgbClr val="004E96"/>
                </a:solidFill>
                <a:latin typeface="Trebuchet MS"/>
                <a:cs typeface="Trebuchet MS"/>
              </a:rPr>
              <a:t>tampas</a:t>
            </a:r>
            <a:r>
              <a:rPr sz="2800" b="1" u="sng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u="sng" spc="-114" dirty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b="1" u="sng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u="sng" spc="-100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b="1" u="sng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b="1" u="sng" spc="-90" dirty="0">
                <a:solidFill>
                  <a:srgbClr val="004E96"/>
                </a:solidFill>
                <a:latin typeface="Trebuchet MS"/>
                <a:cs typeface="Trebuchet MS"/>
              </a:rPr>
              <a:t>fundos.</a:t>
            </a:r>
            <a:endParaRPr sz="2800" b="1" u="sng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065" lvl="1">
              <a:lnSpc>
                <a:spcPct val="100000"/>
              </a:lnSpc>
              <a:tabLst>
                <a:tab pos="336550" algn="l"/>
              </a:tabLst>
            </a:pP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527050" y="2823149"/>
            <a:ext cx="9296400" cy="159723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lvl="1" algn="just">
              <a:spcBef>
                <a:spcPts val="775"/>
              </a:spcBef>
            </a:pPr>
            <a:r>
              <a:rPr lang="pt-BR" sz="2800" b="1" u="sng" spc="-145" dirty="0" smtClean="0">
                <a:solidFill>
                  <a:srgbClr val="004E96"/>
                </a:solidFill>
                <a:latin typeface="Trebuchet MS"/>
                <a:cs typeface="Trebuchet MS"/>
              </a:rPr>
              <a:t>4.1. F</a:t>
            </a:r>
            <a:r>
              <a:rPr lang="pt-BR" sz="2800" b="1" u="sng" spc="-10" dirty="0" smtClean="0">
                <a:solidFill>
                  <a:srgbClr val="004E96"/>
                </a:solidFill>
                <a:latin typeface="Trebuchet MS"/>
                <a:cs typeface="Trebuchet MS"/>
              </a:rPr>
              <a:t>ator</a:t>
            </a:r>
            <a:r>
              <a:rPr lang="pt-BR" sz="2800" b="1" u="sng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u="sng" spc="-2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lang="pt-BR" sz="2800" b="1" u="sng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b="1" u="sng" spc="-5" dirty="0">
                <a:solidFill>
                  <a:srgbClr val="004E96"/>
                </a:solidFill>
                <a:latin typeface="Trebuchet MS"/>
                <a:cs typeface="Trebuchet MS"/>
              </a:rPr>
              <a:t>Segu</a:t>
            </a:r>
            <a:r>
              <a:rPr lang="pt-BR" sz="2800" b="1" u="sng" spc="-25" dirty="0">
                <a:solidFill>
                  <a:srgbClr val="004E96"/>
                </a:solidFill>
                <a:latin typeface="Trebuchet MS"/>
                <a:cs typeface="Trebuchet MS"/>
              </a:rPr>
              <a:t>r</a:t>
            </a:r>
            <a:r>
              <a:rPr lang="pt-BR" sz="2800" b="1" u="sng" spc="-30" dirty="0">
                <a:solidFill>
                  <a:srgbClr val="004E96"/>
                </a:solidFill>
                <a:latin typeface="Trebuchet MS"/>
                <a:cs typeface="Trebuchet MS"/>
              </a:rPr>
              <a:t>ança</a:t>
            </a:r>
            <a:endParaRPr lang="pt-BR" sz="2800" b="1" u="sng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469900" indent="-457200" algn="just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800" spc="-2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Descartável</a:t>
            </a:r>
            <a:r>
              <a:rPr sz="2800" spc="-6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(</a:t>
            </a:r>
            <a:r>
              <a:rPr sz="2800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one-way</a:t>
            </a:r>
            <a:r>
              <a:rPr lang="pt-BR" sz="2800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 – 5.1</a:t>
            </a:r>
            <a:r>
              <a:rPr sz="2800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)</a:t>
            </a: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endParaRPr lang="pt-BR" sz="2800" spc="145" dirty="0" smtClean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lang="pt-BR"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Apenas um</a:t>
            </a:r>
            <a:r>
              <a:rPr sz="2800" spc="-6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ciclo</a:t>
            </a:r>
            <a:r>
              <a:rPr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enchimento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esvaziamento.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599065" y="4924425"/>
            <a:ext cx="9224385" cy="14946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800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Reutilizável</a:t>
            </a:r>
            <a:r>
              <a:rPr sz="2800" spc="-9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4E96"/>
                </a:solidFill>
                <a:latin typeface="Trebuchet MS"/>
                <a:cs typeface="Trebuchet MS"/>
              </a:rPr>
              <a:t>Atenuado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(</a:t>
            </a:r>
            <a:r>
              <a:rPr sz="2800" spc="-25" dirty="0" err="1">
                <a:solidFill>
                  <a:srgbClr val="004E96"/>
                </a:solidFill>
                <a:latin typeface="Trebuchet MS"/>
                <a:cs typeface="Trebuchet MS"/>
              </a:rPr>
              <a:t>não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consertável</a:t>
            </a:r>
            <a:r>
              <a:rPr lang="pt-BR" sz="2800" spc="-30" dirty="0" smtClean="0">
                <a:solidFill>
                  <a:srgbClr val="004E96"/>
                </a:solidFill>
                <a:latin typeface="Trebuchet MS"/>
                <a:cs typeface="Trebuchet MS"/>
              </a:rPr>
              <a:t> – 5.1</a:t>
            </a:r>
            <a:r>
              <a:rPr sz="2800" spc="-30" dirty="0" smtClean="0">
                <a:solidFill>
                  <a:srgbClr val="004E96"/>
                </a:solidFill>
                <a:latin typeface="Trebuchet MS"/>
                <a:cs typeface="Trebuchet MS"/>
              </a:rPr>
              <a:t>)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lang="pt-BR" sz="2800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A</a:t>
            </a:r>
            <a:r>
              <a:rPr lang="pt-BR" sz="2800" spc="-120" dirty="0" smtClean="0">
                <a:solidFill>
                  <a:srgbClr val="004E96"/>
                </a:solidFill>
                <a:latin typeface="Trebuchet MS"/>
                <a:cs typeface="Trebuchet MS"/>
              </a:rPr>
              <a:t>dmite</a:t>
            </a:r>
            <a:r>
              <a:rPr lang="pt-BR" sz="2800" spc="-9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35" dirty="0" smtClean="0">
                <a:solidFill>
                  <a:srgbClr val="004E96"/>
                </a:solidFill>
                <a:latin typeface="Trebuchet MS"/>
                <a:cs typeface="Trebuchet MS"/>
              </a:rPr>
              <a:t>um</a:t>
            </a:r>
            <a:r>
              <a:rPr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004E96"/>
                </a:solidFill>
                <a:latin typeface="Trebuchet MS"/>
                <a:cs typeface="Trebuchet MS"/>
              </a:rPr>
              <a:t>número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004E96"/>
                </a:solidFill>
                <a:latin typeface="Trebuchet MS"/>
                <a:cs typeface="Trebuchet MS"/>
              </a:rPr>
              <a:t>limitado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de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75" dirty="0">
                <a:solidFill>
                  <a:srgbClr val="004E96"/>
                </a:solidFill>
                <a:latin typeface="Trebuchet MS"/>
                <a:cs typeface="Trebuchet MS"/>
              </a:rPr>
              <a:t>enchimento </a:t>
            </a:r>
            <a:r>
              <a:rPr lang="pt-BR"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lang="pt-BR" sz="2800" spc="-11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95" dirty="0">
                <a:solidFill>
                  <a:srgbClr val="004E96"/>
                </a:solidFill>
                <a:latin typeface="Trebuchet MS"/>
                <a:cs typeface="Trebuchet MS"/>
              </a:rPr>
              <a:t>esvaziamento</a:t>
            </a:r>
            <a:r>
              <a:rPr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spc="-19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25" dirty="0" smtClean="0">
                <a:solidFill>
                  <a:srgbClr val="004E96"/>
                </a:solidFill>
                <a:latin typeface="Trebuchet MS"/>
                <a:cs typeface="Trebuchet MS"/>
              </a:rPr>
              <a:t>Não pode ter </a:t>
            </a:r>
            <a:r>
              <a:rPr lang="pt-BR" sz="2800" spc="-25" dirty="0">
                <a:solidFill>
                  <a:srgbClr val="004E96"/>
                </a:solidFill>
                <a:latin typeface="Trebuchet MS"/>
                <a:cs typeface="Trebuchet MS"/>
              </a:rPr>
              <a:t>consertos</a:t>
            </a:r>
            <a:r>
              <a:rPr lang="pt-BR"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15" dirty="0">
                <a:solidFill>
                  <a:srgbClr val="004E96"/>
                </a:solidFill>
                <a:latin typeface="Trebuchet MS"/>
                <a:cs typeface="Trebuchet MS"/>
              </a:rPr>
              <a:t>ou</a:t>
            </a:r>
            <a:r>
              <a:rPr lang="pt-BR" sz="2800" spc="-6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40" dirty="0">
                <a:solidFill>
                  <a:srgbClr val="004E96"/>
                </a:solidFill>
                <a:latin typeface="Trebuchet MS"/>
                <a:cs typeface="Trebuchet MS"/>
              </a:rPr>
              <a:t>reparos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9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527050" y="560498"/>
            <a:ext cx="9525000" cy="14946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800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Reutilizável</a:t>
            </a:r>
            <a:r>
              <a:rPr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(</a:t>
            </a:r>
            <a:r>
              <a:rPr sz="2800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consertável</a:t>
            </a:r>
            <a:r>
              <a:rPr lang="pt-BR" sz="2800" spc="-30" dirty="0" smtClean="0">
                <a:solidFill>
                  <a:srgbClr val="004E96"/>
                </a:solidFill>
                <a:latin typeface="Trebuchet MS"/>
                <a:cs typeface="Trebuchet MS"/>
              </a:rPr>
              <a:t> – 6.1</a:t>
            </a:r>
            <a:r>
              <a:rPr sz="2800" spc="-30" dirty="0" smtClean="0">
                <a:solidFill>
                  <a:srgbClr val="004E96"/>
                </a:solidFill>
                <a:latin typeface="Trebuchet MS"/>
                <a:cs typeface="Trebuchet MS"/>
              </a:rPr>
              <a:t>)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lang="pt-BR" sz="2800" spc="-20" dirty="0">
                <a:solidFill>
                  <a:srgbClr val="004E96"/>
                </a:solidFill>
                <a:latin typeface="Trebuchet MS"/>
                <a:cs typeface="Trebuchet MS"/>
              </a:rPr>
              <a:t>P</a:t>
            </a:r>
            <a:r>
              <a:rPr sz="2800" spc="-8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rojetado</a:t>
            </a:r>
            <a:r>
              <a:rPr lang="pt-BR" sz="2800" spc="-8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75" dirty="0" smtClean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5" dirty="0" err="1">
                <a:solidFill>
                  <a:srgbClr val="004E96"/>
                </a:solidFill>
                <a:latin typeface="Trebuchet MS"/>
                <a:cs typeface="Trebuchet MS"/>
              </a:rPr>
              <a:t>uso</a:t>
            </a:r>
            <a:r>
              <a:rPr sz="2800" spc="-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2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repetitivo</a:t>
            </a:r>
            <a:r>
              <a:rPr sz="2800" spc="-40" dirty="0" smtClean="0">
                <a:solidFill>
                  <a:srgbClr val="004E96"/>
                </a:solidFill>
                <a:latin typeface="Trebuchet MS"/>
                <a:cs typeface="Trebuchet MS"/>
              </a:rPr>
              <a:t>, </a:t>
            </a:r>
            <a:r>
              <a:rPr sz="2800" spc="-35" dirty="0">
                <a:solidFill>
                  <a:srgbClr val="004E96"/>
                </a:solidFill>
                <a:latin typeface="Trebuchet MS"/>
                <a:cs typeface="Trebuchet MS"/>
              </a:rPr>
              <a:t>com um número </a:t>
            </a:r>
            <a:r>
              <a:rPr sz="2800" spc="-15" dirty="0">
                <a:solidFill>
                  <a:srgbClr val="004E96"/>
                </a:solidFill>
                <a:latin typeface="Trebuchet MS"/>
                <a:cs typeface="Trebuchet MS"/>
              </a:rPr>
              <a:t>limitado </a:t>
            </a:r>
            <a:r>
              <a:rPr sz="2800" spc="-25" dirty="0">
                <a:solidFill>
                  <a:srgbClr val="004E96"/>
                </a:solidFill>
                <a:latin typeface="Trebuchet MS"/>
                <a:cs typeface="Trebuchet MS"/>
              </a:rPr>
              <a:t>de </a:t>
            </a:r>
            <a:r>
              <a:rPr sz="2800" spc="-4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en</a:t>
            </a:r>
            <a:r>
              <a:rPr sz="2800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chimentos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45" dirty="0" smtClean="0">
                <a:solidFill>
                  <a:srgbClr val="004E96"/>
                </a:solidFill>
                <a:latin typeface="Trebuchet MS"/>
                <a:cs typeface="Trebuchet MS"/>
              </a:rPr>
              <a:t>e</a:t>
            </a:r>
            <a:r>
              <a:rPr sz="2800" spc="-7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35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esvaziamentos</a:t>
            </a:r>
            <a:r>
              <a:rPr sz="2800" spc="-35" dirty="0" smtClean="0">
                <a:solidFill>
                  <a:srgbClr val="004E96"/>
                </a:solidFill>
                <a:latin typeface="Trebuchet MS"/>
                <a:cs typeface="Trebuchet MS"/>
              </a:rPr>
              <a:t>.</a:t>
            </a:r>
            <a:r>
              <a:rPr sz="2800" spc="-125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20" dirty="0">
                <a:solidFill>
                  <a:srgbClr val="004E96"/>
                </a:solidFill>
                <a:latin typeface="Trebuchet MS"/>
                <a:cs typeface="Trebuchet MS"/>
              </a:rPr>
              <a:t>Admite</a:t>
            </a:r>
            <a:r>
              <a:rPr lang="pt-BR" sz="2800" spc="-4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lang="pt-BR" sz="2800" spc="-40" dirty="0">
                <a:solidFill>
                  <a:srgbClr val="004E96"/>
                </a:solidFill>
                <a:latin typeface="Trebuchet MS"/>
                <a:cs typeface="Trebuchet MS"/>
              </a:rPr>
              <a:t>con</a:t>
            </a:r>
            <a:r>
              <a:rPr lang="pt-BR" sz="2800" spc="-10" dirty="0">
                <a:solidFill>
                  <a:srgbClr val="004E96"/>
                </a:solidFill>
                <a:latin typeface="Trebuchet MS"/>
                <a:cs typeface="Trebuchet MS"/>
              </a:rPr>
              <a:t>sertos ou </a:t>
            </a:r>
            <a:r>
              <a:rPr lang="pt-BR" sz="2800" spc="-35" dirty="0">
                <a:solidFill>
                  <a:srgbClr val="004E96"/>
                </a:solidFill>
                <a:latin typeface="Trebuchet MS"/>
                <a:cs typeface="Trebuchet MS"/>
              </a:rPr>
              <a:t>reparos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  <p:sp>
        <p:nvSpPr>
          <p:cNvPr id="3" name="object 10"/>
          <p:cNvSpPr txBox="1"/>
          <p:nvPr/>
        </p:nvSpPr>
        <p:spPr>
          <a:xfrm>
            <a:off x="527050" y="2562225"/>
            <a:ext cx="9525000" cy="14946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800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Reutilizável</a:t>
            </a:r>
            <a:r>
              <a:rPr sz="2800" spc="-50" dirty="0" smtClean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004E96"/>
                </a:solidFill>
                <a:latin typeface="Trebuchet MS"/>
                <a:cs typeface="Trebuchet MS"/>
              </a:rPr>
              <a:t>Reforçado</a:t>
            </a:r>
            <a:r>
              <a:rPr sz="2800" spc="-5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004E96"/>
                </a:solidFill>
                <a:latin typeface="Trebuchet MS"/>
                <a:cs typeface="Trebuchet MS"/>
              </a:rPr>
              <a:t>(</a:t>
            </a:r>
            <a:r>
              <a:rPr sz="2800" spc="-30" dirty="0" err="1" smtClean="0">
                <a:solidFill>
                  <a:srgbClr val="004E96"/>
                </a:solidFill>
                <a:latin typeface="Trebuchet MS"/>
                <a:cs typeface="Trebuchet MS"/>
              </a:rPr>
              <a:t>consertável</a:t>
            </a:r>
            <a:r>
              <a:rPr lang="pt-BR" sz="2800" spc="-30" dirty="0" smtClean="0">
                <a:solidFill>
                  <a:srgbClr val="004E96"/>
                </a:solidFill>
                <a:latin typeface="Trebuchet MS"/>
                <a:cs typeface="Trebuchet MS"/>
              </a:rPr>
              <a:t> – 8.1</a:t>
            </a:r>
            <a:r>
              <a:rPr sz="2800" spc="-30" dirty="0" smtClean="0">
                <a:solidFill>
                  <a:srgbClr val="004E96"/>
                </a:solidFill>
                <a:latin typeface="Trebuchet MS"/>
                <a:cs typeface="Trebuchet MS"/>
              </a:rPr>
              <a:t>)</a:t>
            </a:r>
            <a:endParaRPr lang="pt-BR" sz="2800" dirty="0">
              <a:solidFill>
                <a:srgbClr val="004E96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lang="pt-BR" sz="2800" spc="-95" dirty="0" smtClean="0">
                <a:solidFill>
                  <a:srgbClr val="004E96"/>
                </a:solidFill>
                <a:latin typeface="Trebuchet MS"/>
                <a:cs typeface="Trebuchet MS"/>
              </a:rPr>
              <a:t>Fabricado </a:t>
            </a:r>
            <a:r>
              <a:rPr sz="2800" spc="-80" dirty="0" smtClean="0">
                <a:solidFill>
                  <a:srgbClr val="004E96"/>
                </a:solidFill>
                <a:latin typeface="Trebuchet MS"/>
                <a:cs typeface="Trebuchet MS"/>
              </a:rPr>
              <a:t>para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múltiplos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enchimentos </a:t>
            </a:r>
            <a:r>
              <a:rPr sz="2800" spc="-114" dirty="0">
                <a:solidFill>
                  <a:srgbClr val="004E96"/>
                </a:solidFill>
                <a:latin typeface="Trebuchet MS"/>
                <a:cs typeface="Trebuchet MS"/>
              </a:rPr>
              <a:t>e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esvaziamentos,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que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pode </a:t>
            </a:r>
            <a:r>
              <a:rPr sz="2800" spc="-80" dirty="0">
                <a:solidFill>
                  <a:srgbClr val="004E96"/>
                </a:solidFill>
                <a:latin typeface="Trebuchet MS"/>
                <a:cs typeface="Trebuchet MS"/>
              </a:rPr>
              <a:t>ser </a:t>
            </a:r>
            <a:r>
              <a:rPr sz="2800" spc="-75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consertado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ou </a:t>
            </a:r>
            <a:r>
              <a:rPr sz="2800" spc="-85" dirty="0">
                <a:solidFill>
                  <a:srgbClr val="004E96"/>
                </a:solidFill>
                <a:latin typeface="Trebuchet MS"/>
                <a:cs typeface="Trebuchet MS"/>
              </a:rPr>
              <a:t>reparado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004E96"/>
                </a:solidFill>
                <a:latin typeface="Trebuchet MS"/>
                <a:cs typeface="Trebuchet MS"/>
              </a:rPr>
              <a:t>campo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ou </a:t>
            </a:r>
            <a:r>
              <a:rPr sz="2800" spc="-120" dirty="0">
                <a:solidFill>
                  <a:srgbClr val="004E96"/>
                </a:solidFill>
                <a:latin typeface="Trebuchet MS"/>
                <a:cs typeface="Trebuchet MS"/>
              </a:rPr>
              <a:t>em</a:t>
            </a:r>
            <a:r>
              <a:rPr sz="2800" spc="-70" dirty="0">
                <a:solidFill>
                  <a:srgbClr val="004E96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004E96"/>
                </a:solidFill>
                <a:latin typeface="Trebuchet MS"/>
                <a:cs typeface="Trebuchet MS"/>
              </a:rPr>
              <a:t>fábrica.</a:t>
            </a:r>
            <a:endParaRPr sz="2800" dirty="0">
              <a:solidFill>
                <a:srgbClr val="004E9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3149</TotalTime>
  <Words>2221</Words>
  <Application>Microsoft Office PowerPoint</Application>
  <PresentationFormat>Personalizar</PresentationFormat>
  <Paragraphs>206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FIBCs 2013.indd</dc:title>
  <dc:creator>Glaucia</dc:creator>
  <cp:lastModifiedBy>3com</cp:lastModifiedBy>
  <cp:revision>92</cp:revision>
  <cp:lastPrinted>2022-07-01T18:54:53Z</cp:lastPrinted>
  <dcterms:created xsi:type="dcterms:W3CDTF">2022-06-28T18:20:48Z</dcterms:created>
  <dcterms:modified xsi:type="dcterms:W3CDTF">2022-10-31T12:31:31Z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2013-04-30T00:00:00Z</vt:filetime>
  </property>
  <property fmtid="{D5CDD505-2E9C-101B-9397-08002B2CF9AE}" pid="3" name="Creator">
    <vt:lpwstr>Adobe InDesign CS4 (6.0)</vt:lpwstr>
  </property>
  <property fmtid="{D5CDD505-2E9C-101B-9397-08002B2CF9AE}" pid="4" name="LastSaved">
    <vt:filetime>2022-06-28T00:00:00Z</vt:filetime>
  </property>
</Properties>
</file>